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45.xml"/>
  <Override ContentType="application/vnd.openxmlformats-officedocument.presentationml.notesSlide+xml" PartName="/ppt/notesSlides/notesSlide3.xml"/>
  <Override ContentType="application/vnd.openxmlformats-officedocument.presentationml.notesSlide+xml" PartName="/ppt/notesSlides/notesSlide46.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43.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44.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43.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4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45.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44.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 id="214748366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 id="298" r:id="rId50"/>
    <p:sldId id="299" r:id="rId51"/>
    <p:sldId id="300" r:id="rId52"/>
    <p:sldId id="301" r:id="rId53"/>
  </p:sldIdLst>
  <p:sldSz cy="5143500" cx="9144000"/>
  <p:notesSz cx="6858000" cy="9144000"/>
  <p:embeddedFontLst>
    <p:embeddedFont>
      <p:font typeface="Roboto"/>
      <p:regular r:id="rId54"/>
      <p:bold r:id="rId55"/>
      <p:italic r:id="rId56"/>
      <p:boldItalic r:id="rId57"/>
    </p:embeddedFont>
    <p:embeddedFont>
      <p:font typeface="Google Sans"/>
      <p:regular r:id="rId58"/>
      <p:bold r:id="rId59"/>
      <p:italic r:id="rId60"/>
      <p:boldItalic r:id="rId61"/>
    </p:embeddedFont>
    <p:embeddedFont>
      <p:font typeface="Open Sans"/>
      <p:regular r:id="rId62"/>
      <p:bold r:id="rId63"/>
      <p:italic r:id="rId64"/>
      <p:boldItalic r:id="rId6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C0F1CDB-7657-491C-BE3C-9BC569C94D79}">
  <a:tblStyle styleId="{EC0F1CDB-7657-491C-BE3C-9BC569C94D79}"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2" Type="http://schemas.openxmlformats.org/officeDocument/2006/relationships/font" Target="fonts/OpenSans-regular.fntdata"/><Relationship Id="rId61" Type="http://schemas.openxmlformats.org/officeDocument/2006/relationships/font" Target="fonts/GoogleSans-boldItalic.fntdata"/><Relationship Id="rId20" Type="http://schemas.openxmlformats.org/officeDocument/2006/relationships/slide" Target="slides/slide13.xml"/><Relationship Id="rId64" Type="http://schemas.openxmlformats.org/officeDocument/2006/relationships/font" Target="fonts/OpenSans-italic.fntdata"/><Relationship Id="rId63" Type="http://schemas.openxmlformats.org/officeDocument/2006/relationships/font" Target="fonts/OpenSans-bold.fntdata"/><Relationship Id="rId22" Type="http://schemas.openxmlformats.org/officeDocument/2006/relationships/slide" Target="slides/slide15.xml"/><Relationship Id="rId21" Type="http://schemas.openxmlformats.org/officeDocument/2006/relationships/slide" Target="slides/slide14.xml"/><Relationship Id="rId65" Type="http://schemas.openxmlformats.org/officeDocument/2006/relationships/font" Target="fonts/OpenSans-boldItalic.fntdata"/><Relationship Id="rId24" Type="http://schemas.openxmlformats.org/officeDocument/2006/relationships/slide" Target="slides/slide17.xml"/><Relationship Id="rId23" Type="http://schemas.openxmlformats.org/officeDocument/2006/relationships/slide" Target="slides/slide16.xml"/><Relationship Id="rId60" Type="http://schemas.openxmlformats.org/officeDocument/2006/relationships/font" Target="fonts/GoogleSans-italic.fntdata"/><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slide" Target="slides/slide44.xml"/><Relationship Id="rId50" Type="http://schemas.openxmlformats.org/officeDocument/2006/relationships/slide" Target="slides/slide43.xml"/><Relationship Id="rId53" Type="http://schemas.openxmlformats.org/officeDocument/2006/relationships/slide" Target="slides/slide46.xml"/><Relationship Id="rId52" Type="http://schemas.openxmlformats.org/officeDocument/2006/relationships/slide" Target="slides/slide45.xml"/><Relationship Id="rId11" Type="http://schemas.openxmlformats.org/officeDocument/2006/relationships/slide" Target="slides/slide4.xml"/><Relationship Id="rId55" Type="http://schemas.openxmlformats.org/officeDocument/2006/relationships/font" Target="fonts/Roboto-bold.fntdata"/><Relationship Id="rId10" Type="http://schemas.openxmlformats.org/officeDocument/2006/relationships/slide" Target="slides/slide3.xml"/><Relationship Id="rId54" Type="http://schemas.openxmlformats.org/officeDocument/2006/relationships/font" Target="fonts/Roboto-regular.fntdata"/><Relationship Id="rId13" Type="http://schemas.openxmlformats.org/officeDocument/2006/relationships/slide" Target="slides/slide6.xml"/><Relationship Id="rId57" Type="http://schemas.openxmlformats.org/officeDocument/2006/relationships/font" Target="fonts/Roboto-boldItalic.fntdata"/><Relationship Id="rId12" Type="http://schemas.openxmlformats.org/officeDocument/2006/relationships/slide" Target="slides/slide5.xml"/><Relationship Id="rId56" Type="http://schemas.openxmlformats.org/officeDocument/2006/relationships/font" Target="fonts/Roboto-italic.fntdata"/><Relationship Id="rId15" Type="http://schemas.openxmlformats.org/officeDocument/2006/relationships/slide" Target="slides/slide8.xml"/><Relationship Id="rId59" Type="http://schemas.openxmlformats.org/officeDocument/2006/relationships/font" Target="fonts/GoogleSans-bold.fntdata"/><Relationship Id="rId14" Type="http://schemas.openxmlformats.org/officeDocument/2006/relationships/slide" Target="slides/slide7.xml"/><Relationship Id="rId58" Type="http://schemas.openxmlformats.org/officeDocument/2006/relationships/font" Target="fonts/GoogleSans-regular.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functions.html#unit-returning-functions" TargetMode="External"/><Relationship Id="rId3" Type="http://schemas.openxmlformats.org/officeDocument/2006/relationships/hyperlink" Target="https://kotlinlang.org/docs/reference/functions.html#explicit-return-types"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functions.html#unit-returning-functions" TargetMode="External"/><Relationship Id="rId3" Type="http://schemas.openxmlformats.org/officeDocument/2006/relationships/hyperlink" Target="https://kotlinlang.org/docs/reference/functions.html#explicit-return-types" TargetMode="Externa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functions.html#single-expression-functions" TargetMode="Externa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lambdas.html#function-types" TargetMode="External"/><Relationship Id="rId3" Type="http://schemas.openxmlformats.org/officeDocument/2006/relationships/hyperlink" Target="https://kotlinlang.org/docs/reference/lambdas.html" TargetMode="Externa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play.kotlinlang.org/byExample/04_functional/02_Lambdas" TargetMode="External"/><Relationship Id="rId3" Type="http://schemas.openxmlformats.org/officeDocument/2006/relationships/hyperlink" Target="https://kotlinlang.org/docs/reference/lambdas.html#lambda-expressions-and-anonymous-functions" TargetMode="Externa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lambdas.html" TargetMode="External"/><Relationship Id="rId3" Type="http://schemas.openxmlformats.org/officeDocument/2006/relationships/hyperlink" Target="https://play.kotlinlang.org/byExample/04_functional/01_Higher-Order%20Functions" TargetMode="Externa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api/latest/jvm/stdlib/kotlin.sequences/index.html" TargetMode="Externa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kotlinlang.org/docs/reference/collection-transformations.html" TargetMode="Externa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b88056c3aa_0_4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b88056c3aa_0_4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b88056c3aa_0_47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b88056c3aa_0_47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 the previous slide, </a:t>
            </a:r>
            <a:r>
              <a:rPr lang="en"/>
              <a:t>we</a:t>
            </a:r>
            <a:r>
              <a:rPr lang="en"/>
              <a:t> passed "Kotlin!" as an argument to main.</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In </a:t>
            </a:r>
            <a:r>
              <a:rPr lang="en">
                <a:latin typeface="Courier New"/>
                <a:ea typeface="Courier New"/>
                <a:cs typeface="Courier New"/>
                <a:sym typeface="Courier New"/>
              </a:rPr>
              <a:t>Hello.kt</a:t>
            </a:r>
            <a:r>
              <a:rPr lang="en"/>
              <a:t>, change the greeting message to use the first argument passed into the program (via the </a:t>
            </a:r>
            <a:r>
              <a:rPr b="1" lang="en"/>
              <a:t>Run/Debug Configurations</a:t>
            </a:r>
            <a:r>
              <a:rPr lang="en"/>
              <a:t> window on the previous slide), </a:t>
            </a:r>
            <a:r>
              <a:rPr lang="en">
                <a:latin typeface="Courier New"/>
                <a:ea typeface="Courier New"/>
                <a:cs typeface="Courier New"/>
                <a:sym typeface="Courier New"/>
              </a:rPr>
              <a:t>args[0]</a:t>
            </a:r>
            <a:r>
              <a:rPr lang="en"/>
              <a:t>, instead of "</a:t>
            </a:r>
            <a:r>
              <a:rPr lang="en">
                <a:latin typeface="Courier New"/>
                <a:ea typeface="Courier New"/>
                <a:cs typeface="Courier New"/>
                <a:sym typeface="Courier New"/>
              </a:rPr>
              <a:t>world</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This example uses a string template. String templates let you reference variables inside string declarations.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b88056c3aa_0_48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b88056c3aa_0_48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b88056c3aa_0_49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b88056c3aa_0_49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Declare a </a:t>
            </a:r>
            <a:r>
              <a:rPr lang="en">
                <a:latin typeface="Courier New"/>
                <a:ea typeface="Courier New"/>
                <a:cs typeface="Courier New"/>
                <a:sym typeface="Courier New"/>
              </a:rPr>
              <a:t>val</a:t>
            </a:r>
            <a:r>
              <a:rPr lang="en"/>
              <a:t> called </a:t>
            </a:r>
            <a:r>
              <a:rPr lang="en">
                <a:latin typeface="Courier New"/>
                <a:ea typeface="Courier New"/>
                <a:cs typeface="Courier New"/>
                <a:sym typeface="Courier New"/>
              </a:rPr>
              <a:t>temperature</a:t>
            </a:r>
            <a:r>
              <a:rPr lang="en"/>
              <a:t> and initialize it to </a:t>
            </a:r>
            <a:r>
              <a:rPr lang="en">
                <a:latin typeface="Courier New"/>
                <a:ea typeface="Courier New"/>
                <a:cs typeface="Courier New"/>
                <a:sym typeface="Courier New"/>
              </a:rPr>
              <a:t>20</a:t>
            </a:r>
            <a:r>
              <a:rPr lang="en"/>
              <a:t>. Then declare another </a:t>
            </a:r>
            <a:r>
              <a:rPr lang="en">
                <a:latin typeface="Courier New"/>
                <a:ea typeface="Courier New"/>
                <a:cs typeface="Courier New"/>
                <a:sym typeface="Courier New"/>
              </a:rPr>
              <a:t>val</a:t>
            </a:r>
            <a:r>
              <a:rPr lang="en"/>
              <a:t> called </a:t>
            </a:r>
            <a:r>
              <a:rPr lang="en">
                <a:latin typeface="Courier New"/>
                <a:ea typeface="Courier New"/>
                <a:cs typeface="Courier New"/>
                <a:sym typeface="Courier New"/>
              </a:rPr>
              <a:t>isHot</a:t>
            </a:r>
            <a:r>
              <a:rPr lang="en"/>
              <a:t> and assign the return value of an </a:t>
            </a:r>
            <a:r>
              <a:rPr lang="en">
                <a:latin typeface="Courier New"/>
                <a:ea typeface="Courier New"/>
                <a:cs typeface="Courier New"/>
                <a:sym typeface="Courier New"/>
              </a:rPr>
              <a:t>if/else</a:t>
            </a:r>
            <a:r>
              <a:rPr lang="en"/>
              <a:t> statement to </a:t>
            </a:r>
            <a:r>
              <a:rPr lang="en">
                <a:latin typeface="Courier New"/>
                <a:ea typeface="Courier New"/>
                <a:cs typeface="Courier New"/>
                <a:sym typeface="Courier New"/>
              </a:rPr>
              <a:t>isHot</a:t>
            </a:r>
            <a:r>
              <a:rPr lang="en"/>
              <a:t>. Now run the program, and see that the value of the </a:t>
            </a:r>
            <a:r>
              <a:rPr lang="en">
                <a:latin typeface="Courier New"/>
                <a:ea typeface="Courier New"/>
                <a:cs typeface="Courier New"/>
                <a:sym typeface="Courier New"/>
              </a:rPr>
              <a:t>if</a:t>
            </a:r>
            <a:r>
              <a:rPr lang="en"/>
              <a:t> expression is returned.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b="1" lang="en"/>
              <a:t>Note:</a:t>
            </a:r>
            <a:r>
              <a:rPr lang="en"/>
              <a:t> Loops are exceptions to "everything has a value." There's no sensible value for </a:t>
            </a:r>
            <a:r>
              <a:rPr lang="en">
                <a:latin typeface="Courier New"/>
                <a:ea typeface="Courier New"/>
                <a:cs typeface="Courier New"/>
                <a:sym typeface="Courier New"/>
              </a:rPr>
              <a:t>for</a:t>
            </a:r>
            <a:r>
              <a:rPr lang="en"/>
              <a:t> loops or </a:t>
            </a:r>
            <a:r>
              <a:rPr lang="en">
                <a:latin typeface="Courier New"/>
                <a:ea typeface="Courier New"/>
                <a:cs typeface="Courier New"/>
                <a:sym typeface="Courier New"/>
              </a:rPr>
              <a:t>while</a:t>
            </a:r>
            <a:r>
              <a:rPr lang="en"/>
              <a:t> loops, so they do not have values. </a:t>
            </a:r>
            <a:r>
              <a:rPr lang="en">
                <a:solidFill>
                  <a:schemeClr val="dk1"/>
                </a:solidFill>
              </a:rPr>
              <a:t>If you try to assign a loop's value to something, the compiler gives an error.</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b88056c3aa_0_49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b88056c3aa_0_49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first </a:t>
            </a:r>
            <a:r>
              <a:rPr lang="en">
                <a:latin typeface="Courier New"/>
                <a:ea typeface="Courier New"/>
                <a:cs typeface="Courier New"/>
                <a:sym typeface="Courier New"/>
              </a:rPr>
              <a:t>println()</a:t>
            </a:r>
            <a:r>
              <a:rPr lang="en"/>
              <a:t> prints the string "</a:t>
            </a:r>
            <a:r>
              <a:rPr lang="en">
                <a:latin typeface="Consolas"/>
                <a:ea typeface="Consolas"/>
                <a:cs typeface="Consolas"/>
                <a:sym typeface="Consolas"/>
              </a:rPr>
              <a:t>This is an expression</a:t>
            </a:r>
            <a:r>
              <a:rPr lang="en"/>
              <a:t>"; the second </a:t>
            </a:r>
            <a:r>
              <a:rPr lang="en">
                <a:latin typeface="Courier New"/>
                <a:ea typeface="Courier New"/>
                <a:cs typeface="Courier New"/>
                <a:sym typeface="Courier New"/>
              </a:rPr>
              <a:t>println()</a:t>
            </a:r>
            <a:r>
              <a:rPr lang="en"/>
              <a:t> prints the value of the first </a:t>
            </a:r>
            <a:r>
              <a:rPr lang="en">
                <a:latin typeface="Courier New"/>
                <a:ea typeface="Courier New"/>
                <a:cs typeface="Courier New"/>
                <a:sym typeface="Courier New"/>
              </a:rPr>
              <a:t>println()</a:t>
            </a:r>
            <a:r>
              <a:rPr lang="en"/>
              <a:t> statement.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Some other languages have statements, which are lines of code that don't have a value. In Kotlin, almost everything is an expression and has a value—even if that value is </a:t>
            </a:r>
            <a:r>
              <a:rPr lang="en">
                <a:latin typeface="Courier New"/>
                <a:ea typeface="Courier New"/>
                <a:cs typeface="Courier New"/>
                <a:sym typeface="Courier New"/>
              </a:rPr>
              <a:t>kotlin.Unit</a:t>
            </a:r>
            <a:r>
              <a:rPr lang="en"/>
              <a:t>. (Kotlin's </a:t>
            </a:r>
            <a:r>
              <a:rPr lang="en">
                <a:latin typeface="Courier New"/>
                <a:ea typeface="Courier New"/>
                <a:cs typeface="Courier New"/>
                <a:sym typeface="Courier New"/>
              </a:rPr>
              <a:t>Unit</a:t>
            </a:r>
            <a:r>
              <a:rPr lang="en"/>
              <a:t> is equivalent to Java's </a:t>
            </a:r>
            <a:r>
              <a:rPr lang="en">
                <a:latin typeface="Courier New"/>
                <a:ea typeface="Courier New"/>
                <a:cs typeface="Courier New"/>
                <a:sym typeface="Courier New"/>
              </a:rPr>
              <a:t>void</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To demonstrate, </a:t>
            </a:r>
            <a:r>
              <a:rPr lang="en">
                <a:solidFill>
                  <a:schemeClr val="dk1"/>
                </a:solidFill>
              </a:rPr>
              <a:t>in </a:t>
            </a:r>
            <a:r>
              <a:rPr lang="en">
                <a:solidFill>
                  <a:schemeClr val="dk1"/>
                </a:solidFill>
                <a:latin typeface="Courier New"/>
                <a:ea typeface="Courier New"/>
                <a:cs typeface="Courier New"/>
                <a:sym typeface="Courier New"/>
              </a:rPr>
              <a:t>main()</a:t>
            </a:r>
            <a:r>
              <a:rPr lang="en"/>
              <a:t> in </a:t>
            </a:r>
            <a:r>
              <a:rPr lang="en">
                <a:latin typeface="Courier New"/>
                <a:ea typeface="Courier New"/>
                <a:cs typeface="Courier New"/>
                <a:sym typeface="Courier New"/>
              </a:rPr>
              <a:t>Hello.kt</a:t>
            </a:r>
            <a:r>
              <a:rPr lang="en"/>
              <a:t>, we'll write some code to assign a </a:t>
            </a:r>
            <a:r>
              <a:rPr lang="en">
                <a:latin typeface="Courier New"/>
                <a:ea typeface="Courier New"/>
                <a:cs typeface="Courier New"/>
                <a:sym typeface="Courier New"/>
              </a:rPr>
              <a:t>println()</a:t>
            </a:r>
            <a:r>
              <a:rPr lang="en"/>
              <a:t> to a variable called </a:t>
            </a:r>
            <a:r>
              <a:rPr lang="en">
                <a:latin typeface="Courier New"/>
                <a:ea typeface="Courier New"/>
                <a:cs typeface="Courier New"/>
                <a:sym typeface="Courier New"/>
              </a:rPr>
              <a:t>isUnit</a:t>
            </a:r>
            <a:r>
              <a:rPr lang="en">
                <a:latin typeface="Consolas"/>
                <a:ea typeface="Consolas"/>
                <a:cs typeface="Consolas"/>
                <a:sym typeface="Consolas"/>
              </a:rPr>
              <a:t>,</a:t>
            </a:r>
            <a:r>
              <a:rPr lang="en"/>
              <a:t> and then print it. Since </a:t>
            </a:r>
            <a:r>
              <a:rPr lang="en">
                <a:solidFill>
                  <a:schemeClr val="dk1"/>
                </a:solidFill>
                <a:latin typeface="Courier New"/>
                <a:ea typeface="Courier New"/>
                <a:cs typeface="Courier New"/>
                <a:sym typeface="Courier New"/>
              </a:rPr>
              <a:t>println()</a:t>
            </a:r>
            <a:r>
              <a:rPr lang="en">
                <a:solidFill>
                  <a:schemeClr val="dk1"/>
                </a:solidFill>
              </a:rPr>
              <a:t> does not return a value, it returns </a:t>
            </a:r>
            <a:r>
              <a:rPr lang="en">
                <a:solidFill>
                  <a:schemeClr val="dk1"/>
                </a:solidFill>
                <a:latin typeface="Courier New"/>
                <a:ea typeface="Courier New"/>
                <a:cs typeface="Courier New"/>
                <a:sym typeface="Courier New"/>
              </a:rPr>
              <a:t>kotlin.Unit</a:t>
            </a:r>
            <a:r>
              <a:rPr lang="en">
                <a:solidFill>
                  <a:schemeClr val="dk1"/>
                </a:solidFill>
              </a:rPr>
              <a:t>.</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b88056c3aa_0_5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b88056c3aa_0_5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4" name="Shape 184"/>
        <p:cNvGrpSpPr/>
        <p:nvPr/>
      </p:nvGrpSpPr>
      <p:grpSpPr>
        <a:xfrm>
          <a:off x="0" y="0"/>
          <a:ext cx="0" cy="0"/>
          <a:chOff x="0" y="0"/>
          <a:chExt cx="0" cy="0"/>
        </a:xfrm>
      </p:grpSpPr>
      <p:sp>
        <p:nvSpPr>
          <p:cNvPr id="185" name="Google Shape;185;gb88056c3aa_0_5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6" name="Google Shape;186;gb88056c3aa_0_5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 function is a discrete block of code that performs an operation, and can return a value. In Kotlin, functions are declared using the </a:t>
            </a:r>
            <a:r>
              <a:rPr lang="en">
                <a:latin typeface="Courier New"/>
                <a:ea typeface="Courier New"/>
                <a:cs typeface="Courier New"/>
                <a:sym typeface="Courier New"/>
              </a:rPr>
              <a:t>fun</a:t>
            </a:r>
            <a:r>
              <a:rPr lang="en"/>
              <a:t> keyword, and can take arguments with either named or default values. A function associated with a particular class is called a method.</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b88056c3aa_0_5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6" name="Google Shape;196;gb88056c3aa_0_5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define functions using the </a:t>
            </a:r>
            <a:r>
              <a:rPr lang="en">
                <a:latin typeface="Courier New"/>
                <a:ea typeface="Courier New"/>
                <a:cs typeface="Courier New"/>
                <a:sym typeface="Courier New"/>
              </a:rPr>
              <a:t>fun</a:t>
            </a:r>
            <a:r>
              <a:rPr lang="en"/>
              <a:t> keyword, followed by the name of the function. As with other programming languages, the parentheses </a:t>
            </a:r>
            <a:r>
              <a:rPr lang="en">
                <a:latin typeface="Courier New"/>
                <a:ea typeface="Courier New"/>
                <a:cs typeface="Courier New"/>
                <a:sym typeface="Courier New"/>
              </a:rPr>
              <a:t>()</a:t>
            </a:r>
            <a:r>
              <a:rPr lang="en"/>
              <a:t> are for function arguments, if any. Curly braces </a:t>
            </a:r>
            <a:r>
              <a:rPr lang="en">
                <a:latin typeface="Courier New"/>
                <a:ea typeface="Courier New"/>
                <a:cs typeface="Courier New"/>
                <a:sym typeface="Courier New"/>
              </a:rPr>
              <a:t>{}</a:t>
            </a:r>
            <a:r>
              <a:rPr lang="en"/>
              <a:t> frame the code for the function. There is no return type for this function, because it doesn't return anything.</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b88056c3aa_0_5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5" name="Google Shape;205;gb88056c3aa_0_5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a:t>Resources:</a:t>
            </a:r>
            <a:endParaRPr b="1"/>
          </a:p>
          <a:p>
            <a:pPr indent="-298450" lvl="0" marL="457200" rtl="0" algn="l">
              <a:lnSpc>
                <a:spcPct val="115000"/>
              </a:lnSpc>
              <a:spcBef>
                <a:spcPts val="0"/>
              </a:spcBef>
              <a:spcAft>
                <a:spcPts val="0"/>
              </a:spcAft>
              <a:buClr>
                <a:schemeClr val="dk1"/>
              </a:buClr>
              <a:buSzPts val="1100"/>
              <a:buChar char="●"/>
            </a:pPr>
            <a:r>
              <a:rPr lang="en" u="sng">
                <a:solidFill>
                  <a:schemeClr val="hlink"/>
                </a:solidFill>
                <a:hlinkClick r:id="rId2"/>
              </a:rPr>
              <a:t>Unit-Returning Functions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u="sng">
                <a:solidFill>
                  <a:schemeClr val="hlink"/>
                </a:solidFill>
                <a:hlinkClick r:id="rId3"/>
              </a:rPr>
              <a:t>Explicit Return Types</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b88056c3aa_0_5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b88056c3aa_0_5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1" lang="en"/>
              <a:t>Transition: 1 click</a:t>
            </a:r>
            <a:endParaRPr b="1"/>
          </a:p>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b="1" lang="en"/>
              <a:t>Resources:</a:t>
            </a:r>
            <a:endParaRPr b="1"/>
          </a:p>
          <a:p>
            <a:pPr indent="-298450" lvl="0" marL="457200" rtl="0" algn="l">
              <a:lnSpc>
                <a:spcPct val="115000"/>
              </a:lnSpc>
              <a:spcBef>
                <a:spcPts val="0"/>
              </a:spcBef>
              <a:spcAft>
                <a:spcPts val="0"/>
              </a:spcAft>
              <a:buClr>
                <a:schemeClr val="dk1"/>
              </a:buClr>
              <a:buSzPts val="1100"/>
              <a:buChar char="●"/>
            </a:pPr>
            <a:r>
              <a:rPr lang="en" u="sng">
                <a:solidFill>
                  <a:schemeClr val="hlink"/>
                </a:solidFill>
                <a:hlinkClick r:id="rId2"/>
              </a:rPr>
              <a:t>Unit-Returning Functions</a:t>
            </a:r>
            <a:endParaRPr>
              <a:solidFill>
                <a:schemeClr val="dk1"/>
              </a:solidFill>
            </a:endParaRPr>
          </a:p>
          <a:p>
            <a:pPr indent="-298450" lvl="0" marL="457200" rtl="0" algn="l">
              <a:lnSpc>
                <a:spcPct val="115000"/>
              </a:lnSpc>
              <a:spcBef>
                <a:spcPts val="0"/>
              </a:spcBef>
              <a:spcAft>
                <a:spcPts val="0"/>
              </a:spcAft>
              <a:buClr>
                <a:schemeClr val="dk1"/>
              </a:buClr>
              <a:buSzPts val="1100"/>
              <a:buChar char="●"/>
            </a:pPr>
            <a:r>
              <a:rPr lang="en" u="sng">
                <a:solidFill>
                  <a:schemeClr val="hlink"/>
                </a:solidFill>
                <a:hlinkClick r:id="rId3"/>
              </a:rPr>
              <a:t>Explicit Return Types</a:t>
            </a:r>
            <a:endParaRPr>
              <a:solidFill>
                <a:schemeClr val="dk1"/>
              </a:solidFill>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2" name="Shape 222"/>
        <p:cNvGrpSpPr/>
        <p:nvPr/>
      </p:nvGrpSpPr>
      <p:grpSpPr>
        <a:xfrm>
          <a:off x="0" y="0"/>
          <a:ext cx="0" cy="0"/>
          <a:chOff x="0" y="0"/>
          <a:chExt cx="0" cy="0"/>
        </a:xfrm>
      </p:grpSpPr>
      <p:sp>
        <p:nvSpPr>
          <p:cNvPr id="223" name="Google Shape;223;gb88056c3aa_0_5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4" name="Google Shape;224;gb88056c3aa_0_5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b88056c3aa_0_4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b88056c3aa_0_4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2" name="Shape 232"/>
        <p:cNvGrpSpPr/>
        <p:nvPr/>
      </p:nvGrpSpPr>
      <p:grpSpPr>
        <a:xfrm>
          <a:off x="0" y="0"/>
          <a:ext cx="0" cy="0"/>
          <a:chOff x="0" y="0"/>
          <a:chExt cx="0" cy="0"/>
        </a:xfrm>
      </p:grpSpPr>
      <p:sp>
        <p:nvSpPr>
          <p:cNvPr id="233" name="Google Shape;233;gb88056c3aa_0_5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4" name="Google Shape;234;gb88056c3aa_0_5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In </a:t>
            </a:r>
            <a:r>
              <a:rPr lang="en">
                <a:solidFill>
                  <a:schemeClr val="dk1"/>
                </a:solidFill>
                <a:latin typeface="Courier New"/>
                <a:ea typeface="Courier New"/>
                <a:cs typeface="Courier New"/>
                <a:sym typeface="Courier New"/>
              </a:rPr>
              <a:t>Hello.kt</a:t>
            </a:r>
            <a:r>
              <a:rPr lang="en">
                <a:solidFill>
                  <a:schemeClr val="dk1"/>
                </a:solidFill>
              </a:rPr>
              <a:t>, let's write a </a:t>
            </a:r>
            <a:r>
              <a:rPr lang="en">
                <a:solidFill>
                  <a:schemeClr val="dk1"/>
                </a:solidFill>
                <a:latin typeface="Courier New"/>
                <a:ea typeface="Courier New"/>
                <a:cs typeface="Courier New"/>
                <a:sym typeface="Courier New"/>
              </a:rPr>
              <a:t>drive()</a:t>
            </a:r>
            <a:r>
              <a:rPr lang="en">
                <a:solidFill>
                  <a:schemeClr val="dk1"/>
                </a:solidFill>
              </a:rPr>
              <a:t> function with a </a:t>
            </a:r>
            <a:r>
              <a:rPr lang="en">
                <a:solidFill>
                  <a:schemeClr val="dk1"/>
                </a:solidFill>
                <a:latin typeface="Courier New"/>
                <a:ea typeface="Courier New"/>
                <a:cs typeface="Courier New"/>
                <a:sym typeface="Courier New"/>
              </a:rPr>
              <a:t>String</a:t>
            </a:r>
            <a:r>
              <a:rPr lang="en">
                <a:solidFill>
                  <a:schemeClr val="dk1"/>
                </a:solidFill>
              </a:rPr>
              <a:t> parameter named </a:t>
            </a:r>
            <a:r>
              <a:rPr lang="en">
                <a:solidFill>
                  <a:schemeClr val="dk1"/>
                </a:solidFill>
                <a:latin typeface="Courier New"/>
                <a:ea typeface="Courier New"/>
                <a:cs typeface="Courier New"/>
                <a:sym typeface="Courier New"/>
              </a:rPr>
              <a:t>speed</a:t>
            </a:r>
            <a:r>
              <a:rPr lang="en">
                <a:solidFill>
                  <a:schemeClr val="dk1"/>
                </a:solidFill>
              </a:rPr>
              <a:t> that prints the car's speed. The </a:t>
            </a:r>
            <a:r>
              <a:rPr lang="en">
                <a:solidFill>
                  <a:schemeClr val="dk1"/>
                </a:solidFill>
                <a:latin typeface="Courier New"/>
                <a:ea typeface="Courier New"/>
                <a:cs typeface="Courier New"/>
                <a:sym typeface="Courier New"/>
              </a:rPr>
              <a:t>speed</a:t>
            </a:r>
            <a:r>
              <a:rPr lang="en">
                <a:solidFill>
                  <a:schemeClr val="dk1"/>
                </a:solidFill>
              </a:rPr>
              <a:t> parameter has a default value of "</a:t>
            </a:r>
            <a:r>
              <a:rPr lang="en">
                <a:solidFill>
                  <a:schemeClr val="dk1"/>
                </a:solidFill>
                <a:latin typeface="Courier New"/>
                <a:ea typeface="Courier New"/>
                <a:cs typeface="Courier New"/>
                <a:sym typeface="Courier New"/>
              </a:rPr>
              <a:t>fast</a:t>
            </a:r>
            <a:r>
              <a:rPr lang="en">
                <a:solidFill>
                  <a:schemeClr val="dk1"/>
                </a:solidFill>
              </a:rPr>
              <a:t>".</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From</a:t>
            </a:r>
            <a:r>
              <a:rPr lang="en">
                <a:solidFill>
                  <a:schemeClr val="dk1"/>
                </a:solidFill>
              </a:rPr>
              <a:t> the </a:t>
            </a:r>
            <a:r>
              <a:rPr lang="en">
                <a:solidFill>
                  <a:schemeClr val="dk1"/>
                </a:solidFill>
                <a:latin typeface="Courier New"/>
                <a:ea typeface="Courier New"/>
                <a:cs typeface="Courier New"/>
                <a:sym typeface="Courier New"/>
              </a:rPr>
              <a:t>main()</a:t>
            </a:r>
            <a:r>
              <a:rPr lang="en">
                <a:solidFill>
                  <a:schemeClr val="dk1"/>
                </a:solidFill>
              </a:rPr>
              <a:t> function, call the </a:t>
            </a:r>
            <a:r>
              <a:rPr lang="en">
                <a:solidFill>
                  <a:schemeClr val="dk1"/>
                </a:solidFill>
                <a:latin typeface="Courier New"/>
                <a:ea typeface="Courier New"/>
                <a:cs typeface="Courier New"/>
                <a:sym typeface="Courier New"/>
              </a:rPr>
              <a:t>drive()</a:t>
            </a:r>
            <a:r>
              <a:rPr lang="en">
                <a:solidFill>
                  <a:schemeClr val="dk1"/>
                </a:solidFill>
              </a:rPr>
              <a:t> function three ways. </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Call the function using the default.</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Call the function and pass the </a:t>
            </a:r>
            <a:r>
              <a:rPr lang="en">
                <a:solidFill>
                  <a:schemeClr val="dk1"/>
                </a:solidFill>
                <a:latin typeface="Courier New"/>
                <a:ea typeface="Courier New"/>
                <a:cs typeface="Courier New"/>
                <a:sym typeface="Courier New"/>
              </a:rPr>
              <a:t>speed</a:t>
            </a:r>
            <a:r>
              <a:rPr lang="en">
                <a:solidFill>
                  <a:schemeClr val="dk1"/>
                </a:solidFill>
              </a:rPr>
              <a:t> parameter without a name</a:t>
            </a:r>
            <a:endParaRPr>
              <a:solidFill>
                <a:schemeClr val="dk1"/>
              </a:solidFill>
            </a:endParaRPr>
          </a:p>
          <a:p>
            <a:pPr indent="-298450" lvl="0" marL="457200" rtl="0" algn="l">
              <a:spcBef>
                <a:spcPts val="0"/>
              </a:spcBef>
              <a:spcAft>
                <a:spcPts val="0"/>
              </a:spcAft>
              <a:buClr>
                <a:schemeClr val="dk1"/>
              </a:buClr>
              <a:buSzPts val="1100"/>
              <a:buChar char="●"/>
            </a:pPr>
            <a:r>
              <a:rPr lang="en">
                <a:solidFill>
                  <a:schemeClr val="dk1"/>
                </a:solidFill>
              </a:rPr>
              <a:t>Call the function by naming the </a:t>
            </a:r>
            <a:r>
              <a:rPr lang="en">
                <a:solidFill>
                  <a:schemeClr val="dk1"/>
                </a:solidFill>
                <a:latin typeface="Courier New"/>
                <a:ea typeface="Courier New"/>
                <a:cs typeface="Courier New"/>
                <a:sym typeface="Courier New"/>
              </a:rPr>
              <a:t>speed</a:t>
            </a:r>
            <a:r>
              <a:rPr lang="en">
                <a:solidFill>
                  <a:schemeClr val="dk1"/>
                </a:solidFill>
              </a:rPr>
              <a:t> parameter. We'll talk about </a:t>
            </a:r>
            <a:r>
              <a:rPr b="1" lang="en">
                <a:solidFill>
                  <a:schemeClr val="dk1"/>
                </a:solidFill>
              </a:rPr>
              <a:t>named arguments</a:t>
            </a:r>
            <a:r>
              <a:rPr lang="en">
                <a:solidFill>
                  <a:schemeClr val="dk1"/>
                </a:solidFill>
              </a:rPr>
              <a:t>, or parameters, later.</a:t>
            </a:r>
            <a:endParaRPr>
              <a:solidFill>
                <a:schemeClr val="dk1"/>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b88056c3aa_0_5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b88056c3aa_0_5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The </a:t>
            </a:r>
            <a:r>
              <a:rPr lang="en">
                <a:latin typeface="Courier New"/>
                <a:ea typeface="Courier New"/>
                <a:cs typeface="Courier New"/>
                <a:sym typeface="Courier New"/>
              </a:rPr>
              <a:t>tempToday()</a:t>
            </a:r>
            <a:r>
              <a:rPr lang="en"/>
              <a:t> function takes two parameters, </a:t>
            </a:r>
            <a:r>
              <a:rPr lang="en">
                <a:latin typeface="Courier New"/>
                <a:ea typeface="Courier New"/>
                <a:cs typeface="Courier New"/>
                <a:sym typeface="Courier New"/>
              </a:rPr>
              <a:t>day</a:t>
            </a:r>
            <a:r>
              <a:rPr lang="en"/>
              <a:t> and </a:t>
            </a:r>
            <a:r>
              <a:rPr lang="en">
                <a:latin typeface="Courier New"/>
                <a:ea typeface="Courier New"/>
                <a:cs typeface="Courier New"/>
                <a:sym typeface="Courier New"/>
              </a:rPr>
              <a:t>temp</a:t>
            </a:r>
            <a:r>
              <a:rPr lang="en">
                <a:solidFill>
                  <a:schemeClr val="dk1"/>
                </a:solidFill>
                <a:latin typeface="Roboto"/>
                <a:ea typeface="Roboto"/>
                <a:cs typeface="Roboto"/>
                <a:sym typeface="Roboto"/>
              </a:rPr>
              <a:t>, both of which are required.</a:t>
            </a:r>
            <a:endParaRPr>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5" name="Shape 255"/>
        <p:cNvGrpSpPr/>
        <p:nvPr/>
      </p:nvGrpSpPr>
      <p:grpSpPr>
        <a:xfrm>
          <a:off x="0" y="0"/>
          <a:ext cx="0" cy="0"/>
          <a:chOff x="0" y="0"/>
          <a:chExt cx="0" cy="0"/>
        </a:xfrm>
      </p:grpSpPr>
      <p:sp>
        <p:nvSpPr>
          <p:cNvPr id="256" name="Google Shape;256;gb88056c3aa_0_57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7" name="Google Shape;257;gb88056c3aa_0_5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In the example function, we use </a:t>
            </a:r>
            <a:r>
              <a:rPr lang="en">
                <a:solidFill>
                  <a:schemeClr val="dk1"/>
                </a:solidFill>
                <a:latin typeface="Courier New"/>
                <a:ea typeface="Courier New"/>
                <a:cs typeface="Courier New"/>
                <a:sym typeface="Courier New"/>
              </a:rPr>
              <a:t>reformat()</a:t>
            </a:r>
            <a:r>
              <a:rPr lang="en">
                <a:solidFill>
                  <a:schemeClr val="dk1"/>
                </a:solidFill>
              </a:rPr>
              <a:t> to apply a specified format, or combination of formats to </a:t>
            </a:r>
            <a:r>
              <a:rPr lang="en">
                <a:solidFill>
                  <a:schemeClr val="dk1"/>
                </a:solidFill>
                <a:latin typeface="Courier New"/>
                <a:ea typeface="Courier New"/>
                <a:cs typeface="Courier New"/>
                <a:sym typeface="Courier New"/>
              </a:rPr>
              <a:t>String</a:t>
            </a:r>
            <a:r>
              <a:rPr lang="en">
                <a:solidFill>
                  <a:schemeClr val="dk1"/>
                </a:solidFill>
              </a:rPr>
              <a:t>. The parameters to </a:t>
            </a:r>
            <a:r>
              <a:rPr lang="en">
                <a:solidFill>
                  <a:schemeClr val="dk1"/>
                </a:solidFill>
                <a:latin typeface="Courier New"/>
                <a:ea typeface="Courier New"/>
                <a:cs typeface="Courier New"/>
                <a:sym typeface="Courier New"/>
              </a:rPr>
              <a:t>reformat()</a:t>
            </a:r>
            <a:r>
              <a:rPr lang="en">
                <a:solidFill>
                  <a:schemeClr val="dk1"/>
                </a:solidFill>
              </a:rPr>
              <a:t> contain their name and type. The </a:t>
            </a:r>
            <a:r>
              <a:rPr lang="en">
                <a:solidFill>
                  <a:schemeClr val="dk1"/>
                </a:solidFill>
                <a:latin typeface="Courier New"/>
                <a:ea typeface="Courier New"/>
                <a:cs typeface="Courier New"/>
                <a:sym typeface="Courier New"/>
              </a:rPr>
              <a:t>normalizeCase</a:t>
            </a:r>
            <a:r>
              <a:rPr lang="en">
                <a:solidFill>
                  <a:schemeClr val="dk1"/>
                </a:solidFill>
              </a:rPr>
              <a:t> parameter has a default value.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Default and named arguments help minimize overloads and improve the readability of your code.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gb88056c3aa_0_5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0" name="Google Shape;270;gb88056c3aa_0_5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highlight>
                  <a:schemeClr val="lt1"/>
                </a:highlight>
              </a:rPr>
              <a:t>Arguments can be passed to a function with their name (named arguments). </a:t>
            </a:r>
            <a:r>
              <a:rPr lang="en">
                <a:highlight>
                  <a:srgbClr val="FFFFFF"/>
                </a:highlight>
              </a:rPr>
              <a:t>Using named arguments is convenient when a function has a large number of parameters or default ones. Note that we did not include the parameter with the default parameter.</a:t>
            </a:r>
            <a:endParaRPr>
              <a:highlight>
                <a:srgbClr val="FFFFFF"/>
              </a:highlight>
            </a:endParaRPr>
          </a:p>
          <a:p>
            <a:pPr indent="0" lvl="0" marL="0" rtl="0" algn="l">
              <a:lnSpc>
                <a:spcPct val="115000"/>
              </a:lnSpc>
              <a:spcBef>
                <a:spcPts val="0"/>
              </a:spcBef>
              <a:spcAft>
                <a:spcPts val="0"/>
              </a:spcAft>
              <a:buNone/>
            </a:pPr>
            <a:r>
              <a:t/>
            </a:r>
            <a:endParaRPr>
              <a:highlight>
                <a:srgbClr val="FFFFFF"/>
              </a:highlight>
            </a:endParaRPr>
          </a:p>
          <a:p>
            <a:pPr indent="0" lvl="0" marL="0" rtl="0" algn="l">
              <a:lnSpc>
                <a:spcPct val="115000"/>
              </a:lnSpc>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gb88056c3aa_0_59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9" name="Google Shape;279;gb88056c3aa_0_5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3" name="Shape 283"/>
        <p:cNvGrpSpPr/>
        <p:nvPr/>
      </p:nvGrpSpPr>
      <p:grpSpPr>
        <a:xfrm>
          <a:off x="0" y="0"/>
          <a:ext cx="0" cy="0"/>
          <a:chOff x="0" y="0"/>
          <a:chExt cx="0" cy="0"/>
        </a:xfrm>
      </p:grpSpPr>
      <p:sp>
        <p:nvSpPr>
          <p:cNvPr id="284" name="Google Shape;284;gb88056c3aa_0_6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5" name="Google Shape;285;gb88056c3aa_0_6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a function returns a single expression, the curly braces can be omitted and the body is specified after a "</a:t>
            </a:r>
            <a:r>
              <a:rPr lang="en">
                <a:latin typeface="Courier New"/>
                <a:ea typeface="Courier New"/>
                <a:cs typeface="Courier New"/>
                <a:sym typeface="Courier New"/>
              </a:rPr>
              <a:t>="</a:t>
            </a:r>
            <a:r>
              <a:rPr lang="en"/>
              <a:t> symbol. </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Single-Expression Functions</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b88056c3aa_0_6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b88056c3aa_0_6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gb88056c3aa_0_6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b88056c3aa_0_6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lnSpc>
                <a:spcPct val="115000"/>
              </a:lnSpc>
              <a:spcBef>
                <a:spcPts val="0"/>
              </a:spcBef>
              <a:spcAft>
                <a:spcPts val="0"/>
              </a:spcAft>
              <a:buNone/>
            </a:pPr>
            <a:r>
              <a:rPr b="1" lang="en"/>
              <a:t>Resources:</a:t>
            </a:r>
            <a:endParaRPr b="1"/>
          </a:p>
          <a:p>
            <a:pPr indent="-298450" lvl="0" marL="457200" rtl="0" algn="l">
              <a:lnSpc>
                <a:spcPct val="115000"/>
              </a:lnSpc>
              <a:spcBef>
                <a:spcPts val="0"/>
              </a:spcBef>
              <a:spcAft>
                <a:spcPts val="0"/>
              </a:spcAft>
              <a:buSzPts val="1100"/>
              <a:buChar char="●"/>
            </a:pPr>
            <a:r>
              <a:rPr lang="en" u="sng">
                <a:solidFill>
                  <a:srgbClr val="1155CC"/>
                </a:solidFill>
                <a:hlinkClick r:id="rId2">
                  <a:extLst>
                    <a:ext uri="{A12FA001-AC4F-418D-AE19-62706E023703}">
                      <ahyp:hlinkClr val="tx"/>
                    </a:ext>
                  </a:extLst>
                </a:hlinkClick>
              </a:rPr>
              <a:t>Function Types</a:t>
            </a:r>
            <a:endParaRPr/>
          </a:p>
          <a:p>
            <a:pPr indent="-298450" lvl="0" marL="457200" rtl="0" algn="l">
              <a:lnSpc>
                <a:spcPct val="115000"/>
              </a:lnSpc>
              <a:spcBef>
                <a:spcPts val="0"/>
              </a:spcBef>
              <a:spcAft>
                <a:spcPts val="0"/>
              </a:spcAft>
              <a:buSzPts val="1100"/>
              <a:buChar char="●"/>
            </a:pPr>
            <a:r>
              <a:rPr lang="en" u="sng">
                <a:solidFill>
                  <a:schemeClr val="hlink"/>
                </a:solidFill>
                <a:hlinkClick r:id="rId3"/>
              </a:rPr>
              <a:t>Higher-Order Functions and Lambdas</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b88056c3aa_0_6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b88056c3aa_0_6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In addition to traditional named functions, Kotlin supports lambdas. A lambda is an expression that makes a function. But instead of declaring a named function, you declare a function that has no name. Part of what makes this useful is that the lambda expression can now be passed as data. In other languages, lambdas are called anonymous functions, function literals, or similar names.</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highlight>
                  <a:srgbClr val="FFFFFF"/>
                </a:highlight>
                <a:latin typeface="Roboto"/>
                <a:ea typeface="Roboto"/>
                <a:cs typeface="Roboto"/>
                <a:sym typeface="Roboto"/>
              </a:rPr>
              <a:t>Like named functions, lambdas can have parameters. For lambdas, the parameters (and their types, if needed) go on the left of what is called </a:t>
            </a:r>
            <a:r>
              <a:rPr b="1" i="1" lang="en">
                <a:solidFill>
                  <a:schemeClr val="dk1"/>
                </a:solidFill>
                <a:highlight>
                  <a:srgbClr val="FFFFFF"/>
                </a:highlight>
                <a:latin typeface="Roboto"/>
                <a:ea typeface="Roboto"/>
                <a:cs typeface="Roboto"/>
                <a:sym typeface="Roboto"/>
              </a:rPr>
              <a:t>a function arrow</a:t>
            </a:r>
            <a:r>
              <a:rPr b="1" i="1" lang="en">
                <a:solidFill>
                  <a:schemeClr val="dk1"/>
                </a:solidFill>
                <a:latin typeface="Roboto"/>
                <a:ea typeface="Roboto"/>
                <a:cs typeface="Roboto"/>
                <a:sym typeface="Roboto"/>
              </a:rPr>
              <a:t> </a:t>
            </a:r>
            <a:r>
              <a:rPr b="1" i="1" lang="en">
                <a:solidFill>
                  <a:schemeClr val="dk1"/>
                </a:solidFill>
              </a:rPr>
              <a:t>-&gt;</a:t>
            </a:r>
            <a:r>
              <a:rPr lang="en">
                <a:solidFill>
                  <a:schemeClr val="dk1"/>
                </a:solidFill>
                <a:highlight>
                  <a:srgbClr val="FFFFFF"/>
                </a:highlight>
                <a:latin typeface="Roboto"/>
                <a:ea typeface="Roboto"/>
                <a:cs typeface="Roboto"/>
                <a:sym typeface="Roboto"/>
              </a:rPr>
              <a:t>. The code to execute goes to the right of the function arrow. Once the lambda is assigned to a variable, you can call it just like a function.</a:t>
            </a:r>
            <a:endParaRPr>
              <a:solidFill>
                <a:schemeClr val="dk1"/>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t/>
            </a:r>
            <a:endParaRPr>
              <a:solidFill>
                <a:schemeClr val="dk1"/>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rPr b="1" lang="en">
                <a:solidFill>
                  <a:schemeClr val="dk1"/>
                </a:solidFill>
                <a:highlight>
                  <a:srgbClr val="FFFFFF"/>
                </a:highlight>
                <a:latin typeface="Roboto"/>
                <a:ea typeface="Roboto"/>
                <a:cs typeface="Roboto"/>
                <a:sym typeface="Roboto"/>
              </a:rPr>
              <a:t>Resources:</a:t>
            </a:r>
            <a:endParaRPr b="1"/>
          </a:p>
          <a:p>
            <a:pPr indent="-298450" lvl="0" marL="457200" rtl="0" algn="l">
              <a:lnSpc>
                <a:spcPct val="115000"/>
              </a:lnSpc>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Lambda functions</a:t>
            </a:r>
            <a:endParaRPr/>
          </a:p>
          <a:p>
            <a:pPr indent="-298450" lvl="0" marL="457200" rtl="0" algn="l">
              <a:lnSpc>
                <a:spcPct val="115000"/>
              </a:lnSpc>
              <a:spcBef>
                <a:spcPts val="0"/>
              </a:spcBef>
              <a:spcAft>
                <a:spcPts val="0"/>
              </a:spcAft>
              <a:buClr>
                <a:schemeClr val="dk1"/>
              </a:buClr>
              <a:buSzPts val="1100"/>
              <a:buChar char="●"/>
            </a:pPr>
            <a:r>
              <a:rPr lang="en" u="sng">
                <a:solidFill>
                  <a:schemeClr val="hlink"/>
                </a:solidFill>
                <a:hlinkClick r:id="rId3"/>
              </a:rPr>
              <a:t>Lambda Expressions and Anonymous Functions </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b88056c3aa_0_6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b88056c3aa_0_6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Here's what the code says:</a:t>
            </a:r>
            <a:endParaRPr/>
          </a:p>
          <a:p>
            <a:pPr indent="-298450" lvl="0" marL="457200" rtl="0" algn="l">
              <a:spcBef>
                <a:spcPts val="0"/>
              </a:spcBef>
              <a:spcAft>
                <a:spcPts val="0"/>
              </a:spcAft>
              <a:buSzPts val="1100"/>
              <a:buChar char="●"/>
            </a:pPr>
            <a:r>
              <a:rPr lang="en"/>
              <a:t>Make a variable called </a:t>
            </a:r>
            <a:r>
              <a:rPr lang="en">
                <a:latin typeface="Courier New"/>
                <a:ea typeface="Courier New"/>
                <a:cs typeface="Courier New"/>
                <a:sym typeface="Courier New"/>
              </a:rPr>
              <a:t>waterFilter</a:t>
            </a:r>
            <a:r>
              <a:rPr lang="en"/>
              <a:t>.</a:t>
            </a:r>
            <a:endParaRPr/>
          </a:p>
          <a:p>
            <a:pPr indent="-298450" lvl="0" marL="457200" rtl="0" algn="l">
              <a:spcBef>
                <a:spcPts val="0"/>
              </a:spcBef>
              <a:spcAft>
                <a:spcPts val="0"/>
              </a:spcAft>
              <a:buSzPts val="1100"/>
              <a:buChar char="●"/>
            </a:pPr>
            <a:r>
              <a:rPr lang="en">
                <a:latin typeface="Courier New"/>
                <a:ea typeface="Courier New"/>
                <a:cs typeface="Courier New"/>
                <a:sym typeface="Courier New"/>
              </a:rPr>
              <a:t>waterFilter</a:t>
            </a:r>
            <a:r>
              <a:rPr lang="en"/>
              <a:t> can be any function that takes an </a:t>
            </a:r>
            <a:r>
              <a:rPr lang="en">
                <a:latin typeface="Courier New"/>
                <a:ea typeface="Courier New"/>
                <a:cs typeface="Courier New"/>
                <a:sym typeface="Courier New"/>
              </a:rPr>
              <a:t>Int</a:t>
            </a:r>
            <a:r>
              <a:rPr lang="en"/>
              <a:t> and returns an </a:t>
            </a:r>
            <a:r>
              <a:rPr lang="en">
                <a:latin typeface="Courier New"/>
                <a:ea typeface="Courier New"/>
                <a:cs typeface="Courier New"/>
                <a:sym typeface="Courier New"/>
              </a:rPr>
              <a:t>Int</a:t>
            </a:r>
            <a:r>
              <a:rPr lang="en"/>
              <a:t>.</a:t>
            </a:r>
            <a:endParaRPr/>
          </a:p>
          <a:p>
            <a:pPr indent="-298450" lvl="0" marL="457200" rtl="0" algn="l">
              <a:spcBef>
                <a:spcPts val="0"/>
              </a:spcBef>
              <a:spcAft>
                <a:spcPts val="0"/>
              </a:spcAft>
              <a:buSzPts val="1100"/>
              <a:buChar char="●"/>
            </a:pPr>
            <a:r>
              <a:rPr lang="en"/>
              <a:t>Assign a lambda to </a:t>
            </a:r>
            <a:r>
              <a:rPr lang="en">
                <a:latin typeface="Courier New"/>
                <a:ea typeface="Courier New"/>
                <a:cs typeface="Courier New"/>
                <a:sym typeface="Courier New"/>
              </a:rPr>
              <a:t>waterFilter</a:t>
            </a:r>
            <a:r>
              <a:rPr lang="en"/>
              <a:t>.</a:t>
            </a:r>
            <a:endParaRPr/>
          </a:p>
          <a:p>
            <a:pPr indent="-298450" lvl="0" marL="457200" rtl="0" algn="l">
              <a:spcBef>
                <a:spcPts val="0"/>
              </a:spcBef>
              <a:spcAft>
                <a:spcPts val="0"/>
              </a:spcAft>
              <a:buSzPts val="1100"/>
              <a:buChar char="●"/>
            </a:pPr>
            <a:r>
              <a:rPr lang="en"/>
              <a:t>The lambda returns the value of the argument </a:t>
            </a:r>
            <a:r>
              <a:rPr lang="en">
                <a:latin typeface="Courier New"/>
                <a:ea typeface="Courier New"/>
                <a:cs typeface="Courier New"/>
                <a:sym typeface="Courier New"/>
              </a:rPr>
              <a:t>level</a:t>
            </a:r>
            <a:r>
              <a:rPr lang="en"/>
              <a:t> divided by </a:t>
            </a:r>
            <a:r>
              <a:rPr lang="en">
                <a:latin typeface="Courier New"/>
                <a:ea typeface="Courier New"/>
                <a:cs typeface="Courier New"/>
                <a:sym typeface="Courier New"/>
              </a:rPr>
              <a:t>2</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Note that you don't have to specify the type of the lambda argument anymore. The type is calculated by type inference.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b88056c3aa_0_4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b88056c3aa_0_4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4" name="Shape 344"/>
        <p:cNvGrpSpPr/>
        <p:nvPr/>
      </p:nvGrpSpPr>
      <p:grpSpPr>
        <a:xfrm>
          <a:off x="0" y="0"/>
          <a:ext cx="0" cy="0"/>
          <a:chOff x="0" y="0"/>
          <a:chExt cx="0" cy="0"/>
        </a:xfrm>
      </p:grpSpPr>
      <p:sp>
        <p:nvSpPr>
          <p:cNvPr id="345" name="Google Shape;345;gb88056c3aa_0_6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6" name="Google Shape;346;gb88056c3aa_0_6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The real power of lambdas is using them to create higher-order functions, where the argument to one function is another function.</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Here, allowing the encoder to be passed as a function means you can use better or different encoding algorithms when things change without having to hardcode one into the app. It also provides abstraction by allowing one receiver to be used in different places without specialized code.</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b="1" lang="en">
                <a:solidFill>
                  <a:schemeClr val="dk1"/>
                </a:solidFill>
              </a:rPr>
              <a:t>Resources:</a:t>
            </a:r>
            <a:endParaRPr b="1">
              <a:solidFill>
                <a:schemeClr val="dk1"/>
              </a:solidFill>
            </a:endParaRPr>
          </a:p>
          <a:p>
            <a:pPr indent="-298450" lvl="0" marL="457200" rtl="0" algn="l">
              <a:lnSpc>
                <a:spcPct val="115000"/>
              </a:lnSpc>
              <a:spcBef>
                <a:spcPts val="0"/>
              </a:spcBef>
              <a:spcAft>
                <a:spcPts val="0"/>
              </a:spcAft>
              <a:buSzPts val="1100"/>
              <a:buChar char="●"/>
            </a:pPr>
            <a:r>
              <a:rPr lang="en" u="sng">
                <a:solidFill>
                  <a:schemeClr val="hlink"/>
                </a:solidFill>
                <a:hlinkClick r:id="rId2"/>
              </a:rPr>
              <a:t>Lambdas</a:t>
            </a:r>
            <a:endParaRPr>
              <a:solidFill>
                <a:schemeClr val="dk1"/>
              </a:solidFill>
            </a:endParaRPr>
          </a:p>
          <a:p>
            <a:pPr indent="-298450" lvl="0" marL="457200" rtl="0" algn="l">
              <a:lnSpc>
                <a:spcPct val="115000"/>
              </a:lnSpc>
              <a:spcBef>
                <a:spcPts val="0"/>
              </a:spcBef>
              <a:spcAft>
                <a:spcPts val="0"/>
              </a:spcAft>
              <a:buSzPts val="1100"/>
              <a:buChar char="●"/>
            </a:pPr>
            <a:r>
              <a:rPr lang="en" u="sng">
                <a:solidFill>
                  <a:srgbClr val="1155CC"/>
                </a:solidFill>
                <a:hlinkClick r:id="rId3">
                  <a:extLst>
                    <a:ext uri="{A12FA001-AC4F-418D-AE19-62706E023703}">
                      <ahyp:hlinkClr val="tx"/>
                    </a:ext>
                  </a:extLst>
                </a:hlinkClick>
              </a:rPr>
              <a:t>Higher-order functions</a:t>
            </a:r>
            <a:endParaRPr>
              <a:solidFill>
                <a:schemeClr val="dk1"/>
              </a:solidFill>
            </a:endParaRPr>
          </a:p>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3" name="Shape 353"/>
        <p:cNvGrpSpPr/>
        <p:nvPr/>
      </p:nvGrpSpPr>
      <p:grpSpPr>
        <a:xfrm>
          <a:off x="0" y="0"/>
          <a:ext cx="0" cy="0"/>
          <a:chOff x="0" y="0"/>
          <a:chExt cx="0" cy="0"/>
        </a:xfrm>
      </p:grpSpPr>
      <p:sp>
        <p:nvSpPr>
          <p:cNvPr id="354" name="Google Shape;354;gb88056c3aa_0_6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5" name="Google Shape;355;gb88056c3aa_0_6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Using a function type separates its implementation from its usage letting you use anything that satisfies the contract, in this case anything that takes in a String and returns a String: </a:t>
            </a:r>
            <a:r>
              <a:rPr lang="en">
                <a:latin typeface="Courier New"/>
                <a:ea typeface="Courier New"/>
                <a:cs typeface="Courier New"/>
                <a:sym typeface="Courier New"/>
              </a:rPr>
              <a:t>(String) -&gt; String</a:t>
            </a:r>
            <a:r>
              <a:rPr lang="en"/>
              <a:t>.</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2" name="Shape 362"/>
        <p:cNvGrpSpPr/>
        <p:nvPr/>
      </p:nvGrpSpPr>
      <p:grpSpPr>
        <a:xfrm>
          <a:off x="0" y="0"/>
          <a:ext cx="0" cy="0"/>
          <a:chOff x="0" y="0"/>
          <a:chExt cx="0" cy="0"/>
        </a:xfrm>
      </p:grpSpPr>
      <p:sp>
        <p:nvSpPr>
          <p:cNvPr id="363" name="Google Shape;363;gb88056c3aa_0_6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4" name="Google Shape;364;gb88056c3aa_0_6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b88056c3aa_0_68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b88056c3aa_0_68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When working with higher-order functions, Kotlin prefers that any parameter that takes a function is the last parameter. </a:t>
            </a:r>
            <a:r>
              <a:rPr lang="en">
                <a:solidFill>
                  <a:schemeClr val="dk1"/>
                </a:solidFill>
              </a:rPr>
              <a:t>Kotlin has a special syntax, called the last parameter call syntax, which lets you make the code even more concise. In this case, you can pass a lambda for the function parameter, but you don't need to put the lambda inside the parentheses.</a:t>
            </a:r>
            <a:endParaRPr>
              <a:solidFill>
                <a:schemeClr val="dk1"/>
              </a:solidFil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5" name="Shape 385"/>
        <p:cNvGrpSpPr/>
        <p:nvPr/>
      </p:nvGrpSpPr>
      <p:grpSpPr>
        <a:xfrm>
          <a:off x="0" y="0"/>
          <a:ext cx="0" cy="0"/>
          <a:chOff x="0" y="0"/>
          <a:chExt cx="0" cy="0"/>
        </a:xfrm>
      </p:grpSpPr>
      <p:sp>
        <p:nvSpPr>
          <p:cNvPr id="386" name="Google Shape;386;gb88056c3aa_0_6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7" name="Google Shape;387;gb88056c3aa_0_6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We'll talk more about how higher-order functions can be used in the next section on "List Filters."</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4" name="Shape 394"/>
        <p:cNvGrpSpPr/>
        <p:nvPr/>
      </p:nvGrpSpPr>
      <p:grpSpPr>
        <a:xfrm>
          <a:off x="0" y="0"/>
          <a:ext cx="0" cy="0"/>
          <a:chOff x="0" y="0"/>
          <a:chExt cx="0" cy="0"/>
        </a:xfrm>
      </p:grpSpPr>
      <p:sp>
        <p:nvSpPr>
          <p:cNvPr id="395" name="Google Shape;395;gb88056c3aa_0_70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6" name="Google Shape;396;gb88056c3aa_0_70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00" name="Shape 400"/>
        <p:cNvGrpSpPr/>
        <p:nvPr/>
      </p:nvGrpSpPr>
      <p:grpSpPr>
        <a:xfrm>
          <a:off x="0" y="0"/>
          <a:ext cx="0" cy="0"/>
          <a:chOff x="0" y="0"/>
          <a:chExt cx="0" cy="0"/>
        </a:xfrm>
      </p:grpSpPr>
      <p:sp>
        <p:nvSpPr>
          <p:cNvPr id="401" name="Google Shape;401;gb88056c3aa_0_70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2" name="Google Shape;402;gb88056c3aa_0_70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Transitions: timed</a:t>
            </a:r>
            <a:br>
              <a:rPr lang="en"/>
            </a:br>
            <a:endParaRPr/>
          </a:p>
          <a:p>
            <a:pPr indent="0" lvl="0" marL="0" rtl="0" algn="l">
              <a:spcBef>
                <a:spcPts val="0"/>
              </a:spcBef>
              <a:spcAft>
                <a:spcPts val="0"/>
              </a:spcAft>
              <a:buNone/>
            </a:pPr>
            <a:r>
              <a:rPr lang="en"/>
              <a:t>Filters are a quick way to get part of a list based on some condition. Here, we apply a list filter to select only colors with "red" in their names.</a:t>
            </a: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2" name="Shape 412"/>
        <p:cNvGrpSpPr/>
        <p:nvPr/>
      </p:nvGrpSpPr>
      <p:grpSpPr>
        <a:xfrm>
          <a:off x="0" y="0"/>
          <a:ext cx="0" cy="0"/>
          <a:chOff x="0" y="0"/>
          <a:chExt cx="0" cy="0"/>
        </a:xfrm>
      </p:grpSpPr>
      <p:sp>
        <p:nvSpPr>
          <p:cNvPr id="413" name="Google Shape;413;gb88056c3aa_0_7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4" name="Google Shape;414;gb88056c3aa_0_7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Function literals with exactly one parameter don’t require you to define the parameter explicitly; you can just use it. This makes a lot of the language constructs like filter easier to use as you don't have to specify the name of the parameter.</a:t>
            </a:r>
            <a:endParaRPr/>
          </a:p>
          <a:p>
            <a:pPr indent="0" lvl="0" marL="0" rtl="0" algn="l">
              <a:spcBef>
                <a:spcPts val="0"/>
              </a:spcBef>
              <a:spcAft>
                <a:spcPts val="0"/>
              </a:spcAft>
              <a:buNone/>
            </a:pPr>
            <a:br>
              <a:rPr lang="en"/>
            </a:br>
            <a:r>
              <a:rPr lang="en"/>
              <a:t>At each step, we can drop the formality because the type system can discern what the content would be expected to be. With </a:t>
            </a:r>
            <a:r>
              <a:rPr lang="en">
                <a:latin typeface="Courier New"/>
                <a:ea typeface="Courier New"/>
                <a:cs typeface="Courier New"/>
                <a:sym typeface="Courier New"/>
              </a:rPr>
              <a:t>it</a:t>
            </a:r>
            <a:r>
              <a:rPr lang="en"/>
              <a:t>, there's no question what the type would be, and there would only be one value provided to the block of code.</a:t>
            </a:r>
            <a:endParaRPr/>
          </a:p>
          <a:p>
            <a:pPr indent="0" lvl="0" marL="0" rtl="0" algn="l">
              <a:spcBef>
                <a:spcPts val="0"/>
              </a:spcBef>
              <a:spcAft>
                <a:spcPts val="0"/>
              </a:spcAft>
              <a:buNone/>
            </a:pPr>
            <a:r>
              <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24" name="Shape 424"/>
        <p:cNvGrpSpPr/>
        <p:nvPr/>
      </p:nvGrpSpPr>
      <p:grpSpPr>
        <a:xfrm>
          <a:off x="0" y="0"/>
          <a:ext cx="0" cy="0"/>
          <a:chOff x="0" y="0"/>
          <a:chExt cx="0" cy="0"/>
        </a:xfrm>
      </p:grpSpPr>
      <p:sp>
        <p:nvSpPr>
          <p:cNvPr id="425" name="Google Shape;425;gb88056c3aa_0_7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6" name="Google Shape;426;gb88056c3aa_0_7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Let's</a:t>
            </a:r>
            <a:r>
              <a:rPr lang="en"/>
              <a:t> use a filter</a:t>
            </a:r>
            <a:r>
              <a:rPr lang="en" sz="1050">
                <a:solidFill>
                  <a:schemeClr val="dk1"/>
                </a:solidFill>
                <a:highlight>
                  <a:srgbClr val="FFFFFF"/>
                </a:highlight>
                <a:latin typeface="Roboto"/>
                <a:ea typeface="Roboto"/>
                <a:cs typeface="Roboto"/>
                <a:sym typeface="Roboto"/>
              </a:rPr>
              <a:t> to print only the decorations that start with the letter "b". The output captured by the filter is shown in the result.</a:t>
            </a:r>
            <a:endParaRPr sz="1050">
              <a:solidFill>
                <a:schemeClr val="dk1"/>
              </a:solidFill>
              <a:highlight>
                <a:srgbClr val="FFFFFF"/>
              </a:highlight>
              <a:latin typeface="Roboto"/>
              <a:ea typeface="Roboto"/>
              <a:cs typeface="Roboto"/>
              <a:sym typeface="Roboto"/>
            </a:endParaRPr>
          </a:p>
          <a:p>
            <a:pPr indent="0" lvl="0" marL="0" rtl="0" algn="l">
              <a:lnSpc>
                <a:spcPct val="115000"/>
              </a:lnSpc>
              <a:spcBef>
                <a:spcPts val="0"/>
              </a:spcBef>
              <a:spcAft>
                <a:spcPts val="0"/>
              </a:spcAft>
              <a:buNone/>
            </a:pPr>
            <a:r>
              <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33" name="Shape 433"/>
        <p:cNvGrpSpPr/>
        <p:nvPr/>
      </p:nvGrpSpPr>
      <p:grpSpPr>
        <a:xfrm>
          <a:off x="0" y="0"/>
          <a:ext cx="0" cy="0"/>
          <a:chOff x="0" y="0"/>
          <a:chExt cx="0" cy="0"/>
        </a:xfrm>
      </p:grpSpPr>
      <p:sp>
        <p:nvSpPr>
          <p:cNvPr id="434" name="Google Shape;434;gb88056c3aa_0_7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5" name="Google Shape;435;gb88056c3aa_0_7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Lazy operations are more expensive individually (</a:t>
            </a:r>
            <a:r>
              <a:rPr lang="en" sz="1050">
                <a:solidFill>
                  <a:srgbClr val="3C4043"/>
                </a:solidFill>
                <a:highlight>
                  <a:srgbClr val="FFFFFF"/>
                </a:highlight>
                <a:latin typeface="Roboto"/>
                <a:ea typeface="Roboto"/>
                <a:cs typeface="Roboto"/>
                <a:sym typeface="Roboto"/>
              </a:rPr>
              <a:t>due to an increase in small allocations and branches)</a:t>
            </a:r>
            <a:r>
              <a:rPr lang="en">
                <a:solidFill>
                  <a:schemeClr val="dk1"/>
                </a:solidFill>
              </a:rPr>
              <a:t> than eager ones, and they should be limited to when there is a known benefit. </a:t>
            </a:r>
            <a:r>
              <a:rPr lang="en"/>
              <a:t>Using lazy evaluation is especially helpful when working with large collections where you want to avoid performing expensive operations when you only need part of the results</a:t>
            </a:r>
            <a:r>
              <a:rPr lang="en" sz="1050">
                <a:solidFill>
                  <a:srgbClr val="3C4043"/>
                </a:solidFill>
                <a:highlight>
                  <a:srgbClr val="FFFFFF"/>
                </a:highlight>
                <a:latin typeface="Roboto"/>
                <a:ea typeface="Roboto"/>
                <a:cs typeface="Roboto"/>
                <a:sym typeface="Roboto"/>
              </a:rPr>
              <a:t>.</a:t>
            </a:r>
            <a:endParaRPr sz="1050">
              <a:solidFill>
                <a:srgbClr val="3C4043"/>
              </a:solidFill>
              <a:highlight>
                <a:srgbClr val="FFFFFF"/>
              </a:highlight>
              <a:latin typeface="Roboto"/>
              <a:ea typeface="Roboto"/>
              <a:cs typeface="Roboto"/>
              <a:sym typeface="Roboto"/>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b88056c3aa_0_4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b88056c3aa_0_4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43" name="Shape 443"/>
        <p:cNvGrpSpPr/>
        <p:nvPr/>
      </p:nvGrpSpPr>
      <p:grpSpPr>
        <a:xfrm>
          <a:off x="0" y="0"/>
          <a:ext cx="0" cy="0"/>
          <a:chOff x="0" y="0"/>
          <a:chExt cx="0" cy="0"/>
        </a:xfrm>
      </p:grpSpPr>
      <p:sp>
        <p:nvSpPr>
          <p:cNvPr id="444" name="Google Shape;444;gb88056c3aa_0_74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45" name="Google Shape;445;gb88056c3aa_0_7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100"/>
              </a:spcBef>
              <a:spcAft>
                <a:spcPts val="0"/>
              </a:spcAft>
              <a:buNone/>
            </a:pPr>
            <a:r>
              <a:rPr lang="en">
                <a:solidFill>
                  <a:schemeClr val="dk1"/>
                </a:solidFill>
                <a:highlight>
                  <a:srgbClr val="FFFFFF"/>
                </a:highlight>
                <a:latin typeface="Roboto"/>
                <a:ea typeface="Roboto"/>
                <a:cs typeface="Roboto"/>
                <a:sym typeface="Roboto"/>
              </a:rPr>
              <a:t>In Kotlin, the result list can be created immediately, or when the list is accessed. That is, it can be either </a:t>
            </a:r>
            <a:r>
              <a:rPr i="1" lang="en">
                <a:solidFill>
                  <a:schemeClr val="dk1"/>
                </a:solidFill>
                <a:highlight>
                  <a:srgbClr val="FFFFFF"/>
                </a:highlight>
                <a:latin typeface="Roboto"/>
                <a:ea typeface="Roboto"/>
                <a:cs typeface="Roboto"/>
                <a:sym typeface="Roboto"/>
              </a:rPr>
              <a:t>eager</a:t>
            </a:r>
            <a:r>
              <a:rPr lang="en">
                <a:solidFill>
                  <a:schemeClr val="dk1"/>
                </a:solidFill>
                <a:highlight>
                  <a:srgbClr val="FFFFFF"/>
                </a:highlight>
                <a:latin typeface="Roboto"/>
                <a:ea typeface="Roboto"/>
                <a:cs typeface="Roboto"/>
                <a:sym typeface="Roboto"/>
              </a:rPr>
              <a:t> or </a:t>
            </a:r>
            <a:r>
              <a:rPr i="1" lang="en">
                <a:solidFill>
                  <a:schemeClr val="dk1"/>
                </a:solidFill>
                <a:highlight>
                  <a:srgbClr val="FFFFFF"/>
                </a:highlight>
                <a:latin typeface="Roboto"/>
                <a:ea typeface="Roboto"/>
                <a:cs typeface="Roboto"/>
                <a:sym typeface="Roboto"/>
              </a:rPr>
              <a:t>lazy </a:t>
            </a:r>
            <a:r>
              <a:rPr lang="en">
                <a:solidFill>
                  <a:schemeClr val="dk1"/>
                </a:solidFill>
                <a:highlight>
                  <a:srgbClr val="FFFFFF"/>
                </a:highlight>
                <a:latin typeface="Roboto"/>
                <a:ea typeface="Roboto"/>
                <a:cs typeface="Roboto"/>
                <a:sym typeface="Roboto"/>
              </a:rPr>
              <a:t>depending on which way you need it to be. By default, </a:t>
            </a:r>
            <a:r>
              <a:rPr lang="en">
                <a:solidFill>
                  <a:schemeClr val="dk1"/>
                </a:solidFill>
                <a:latin typeface="Courier New"/>
                <a:ea typeface="Courier New"/>
                <a:cs typeface="Courier New"/>
                <a:sym typeface="Courier New"/>
              </a:rPr>
              <a:t>filter</a:t>
            </a:r>
            <a:r>
              <a:rPr lang="en">
                <a:solidFill>
                  <a:schemeClr val="dk1"/>
                </a:solidFill>
                <a:highlight>
                  <a:srgbClr val="FFFFFF"/>
                </a:highlight>
                <a:latin typeface="Roboto"/>
                <a:ea typeface="Roboto"/>
                <a:cs typeface="Roboto"/>
                <a:sym typeface="Roboto"/>
              </a:rPr>
              <a:t> is eager, and each time you use the filter, a list is created.</a:t>
            </a:r>
            <a:endParaRPr>
              <a:solidFill>
                <a:schemeClr val="dk1"/>
              </a:solidFill>
              <a:highlight>
                <a:srgbClr val="FFFFFF"/>
              </a:highlight>
              <a:latin typeface="Roboto"/>
              <a:ea typeface="Roboto"/>
              <a:cs typeface="Roboto"/>
              <a:sym typeface="Roboto"/>
            </a:endParaRPr>
          </a:p>
          <a:p>
            <a:pPr indent="0" lvl="0" marL="0" rtl="0" algn="l">
              <a:lnSpc>
                <a:spcPct val="115000"/>
              </a:lnSpc>
              <a:spcBef>
                <a:spcPts val="1100"/>
              </a:spcBef>
              <a:spcAft>
                <a:spcPts val="0"/>
              </a:spcAft>
              <a:buNone/>
            </a:pPr>
            <a:r>
              <a:rPr lang="en">
                <a:solidFill>
                  <a:schemeClr val="dk1"/>
                </a:solidFill>
                <a:highlight>
                  <a:srgbClr val="FFFFFF"/>
                </a:highlight>
                <a:latin typeface="Roboto"/>
                <a:ea typeface="Roboto"/>
                <a:cs typeface="Roboto"/>
                <a:sym typeface="Roboto"/>
              </a:rPr>
              <a:t>To make the filter lazy, you can use a </a:t>
            </a:r>
            <a:r>
              <a:rPr lang="en">
                <a:solidFill>
                  <a:schemeClr val="dk1"/>
                </a:solidFill>
              </a:rPr>
              <a:t>Sequence</a:t>
            </a:r>
            <a:r>
              <a:rPr lang="en">
                <a:solidFill>
                  <a:schemeClr val="dk1"/>
                </a:solidFill>
                <a:highlight>
                  <a:srgbClr val="FFFFFF"/>
                </a:highlight>
                <a:latin typeface="Roboto"/>
                <a:ea typeface="Roboto"/>
                <a:cs typeface="Roboto"/>
                <a:sym typeface="Roboto"/>
              </a:rPr>
              <a:t>, which is a collection that can only look at one item at a time, starting at the beginning, and going to the end. Conveniently, this is exactly the API that a lazy filter needs.</a:t>
            </a:r>
            <a:endParaRPr>
              <a:solidFill>
                <a:schemeClr val="dk1"/>
              </a:solidFill>
              <a:highlight>
                <a:srgbClr val="FFFFFF"/>
              </a:highlight>
              <a:latin typeface="Roboto"/>
              <a:ea typeface="Roboto"/>
              <a:cs typeface="Roboto"/>
              <a:sym typeface="Roboto"/>
            </a:endParaRPr>
          </a:p>
          <a:p>
            <a:pPr indent="0" lvl="0" marL="0" rtl="0" algn="l">
              <a:lnSpc>
                <a:spcPct val="115000"/>
              </a:lnSpc>
              <a:spcBef>
                <a:spcPts val="1100"/>
              </a:spcBef>
              <a:spcAft>
                <a:spcPts val="0"/>
              </a:spcAft>
              <a:buNone/>
            </a:pPr>
            <a:r>
              <a:rPr b="1" lang="en">
                <a:solidFill>
                  <a:schemeClr val="dk1"/>
                </a:solidFill>
                <a:highlight>
                  <a:srgbClr val="FFFFFF"/>
                </a:highlight>
                <a:latin typeface="Roboto"/>
                <a:ea typeface="Roboto"/>
                <a:cs typeface="Roboto"/>
                <a:sym typeface="Roboto"/>
              </a:rPr>
              <a:t>Resource:</a:t>
            </a:r>
            <a:endParaRPr b="1">
              <a:solidFill>
                <a:schemeClr val="dk1"/>
              </a:solidFill>
              <a:highlight>
                <a:srgbClr val="FFFFFF"/>
              </a:highlight>
              <a:latin typeface="Roboto"/>
              <a:ea typeface="Roboto"/>
              <a:cs typeface="Roboto"/>
              <a:sym typeface="Roboto"/>
            </a:endParaRPr>
          </a:p>
          <a:p>
            <a:pPr indent="-298450" lvl="0" marL="457200" rtl="0" algn="l">
              <a:lnSpc>
                <a:spcPct val="115000"/>
              </a:lnSpc>
              <a:spcBef>
                <a:spcPts val="0"/>
              </a:spcBef>
              <a:spcAft>
                <a:spcPts val="1100"/>
              </a:spcAft>
              <a:buSzPts val="1100"/>
              <a:buChar char="●"/>
            </a:pPr>
            <a:r>
              <a:rPr lang="en">
                <a:solidFill>
                  <a:schemeClr val="dk1"/>
                </a:solidFill>
                <a:highlight>
                  <a:schemeClr val="lt1"/>
                </a:highlight>
                <a:latin typeface="Roboto"/>
                <a:ea typeface="Roboto"/>
                <a:cs typeface="Roboto"/>
                <a:sym typeface="Roboto"/>
              </a:rPr>
              <a:t> </a:t>
            </a:r>
            <a:r>
              <a:rPr lang="en" u="sng">
                <a:solidFill>
                  <a:schemeClr val="hlink"/>
                </a:solidFill>
                <a:hlinkClick r:id="rId2"/>
              </a:rPr>
              <a:t>Sequences</a:t>
            </a:r>
            <a:endParaRPr>
              <a:solidFill>
                <a:schemeClr val="dk1"/>
              </a:solidFill>
              <a:highlight>
                <a:srgbClr val="FFFFFF"/>
              </a:highlight>
              <a:latin typeface="Roboto"/>
              <a:ea typeface="Roboto"/>
              <a:cs typeface="Roboto"/>
              <a:sym typeface="Roboto"/>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52" name="Shape 452"/>
        <p:cNvGrpSpPr/>
        <p:nvPr/>
      </p:nvGrpSpPr>
      <p:grpSpPr>
        <a:xfrm>
          <a:off x="0" y="0"/>
          <a:ext cx="0" cy="0"/>
          <a:chOff x="0" y="0"/>
          <a:chExt cx="0" cy="0"/>
        </a:xfrm>
      </p:grpSpPr>
      <p:sp>
        <p:nvSpPr>
          <p:cNvPr id="453" name="Google Shape;453;gb88056c3aa_0_7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54" name="Google Shape;454;gb88056c3aa_0_7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Sequences let you process elements one by one until a filtering condition is satisfied, reducing unnecessary processing.</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Here we evaluate the filter using a Sequence with </a:t>
            </a:r>
            <a:r>
              <a:rPr lang="en">
                <a:solidFill>
                  <a:schemeClr val="dk1"/>
                </a:solidFill>
                <a:latin typeface="Courier New"/>
                <a:ea typeface="Courier New"/>
                <a:cs typeface="Courier New"/>
                <a:sym typeface="Courier New"/>
              </a:rPr>
              <a:t>asSequence()</a:t>
            </a:r>
            <a:r>
              <a:rPr lang="en">
                <a:solidFill>
                  <a:schemeClr val="dk1"/>
                </a:solidFill>
              </a:rPr>
              <a:t>. Assign the sequence to a variable called </a:t>
            </a:r>
            <a:r>
              <a:rPr lang="en">
                <a:solidFill>
                  <a:schemeClr val="dk1"/>
                </a:solidFill>
                <a:latin typeface="Courier New"/>
                <a:ea typeface="Courier New"/>
                <a:cs typeface="Courier New"/>
                <a:sym typeface="Courier New"/>
              </a:rPr>
              <a:t>filtered</a:t>
            </a:r>
            <a:r>
              <a:rPr lang="en">
                <a:solidFill>
                  <a:schemeClr val="dk1"/>
                </a:solidFill>
              </a:rPr>
              <a:t>, and print it. </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a:p>
            <a:pPr indent="0" lvl="0" marL="0" rtl="0" algn="l">
              <a:lnSpc>
                <a:spcPct val="115000"/>
              </a:lnSpc>
              <a:spcBef>
                <a:spcPts val="0"/>
              </a:spcBef>
              <a:spcAft>
                <a:spcPts val="0"/>
              </a:spcAft>
              <a:buNone/>
            </a:pPr>
            <a:r>
              <a:rPr lang="en">
                <a:solidFill>
                  <a:schemeClr val="dk1"/>
                </a:solidFill>
              </a:rPr>
              <a:t>When you return the filter results as a sequence, the filtered variable won't hold a new list, it will hold a sequence of the list elements and knowledge of the filter to apply to those elements. Whenever you access elements of the sequence, the filter is applied, and the result is returned to you.</a:t>
            </a:r>
            <a:endParaRPr>
              <a:solidFill>
                <a:schemeClr val="dk1"/>
              </a:solidFill>
            </a:endParaRPr>
          </a:p>
          <a:p>
            <a:pPr indent="0" lvl="0" marL="0" rtl="0" algn="l">
              <a:lnSpc>
                <a:spcPct val="115000"/>
              </a:lnSpc>
              <a:spcBef>
                <a:spcPts val="0"/>
              </a:spcBef>
              <a:spcAft>
                <a:spcPts val="0"/>
              </a:spcAft>
              <a:buNone/>
            </a:pPr>
            <a:r>
              <a:t/>
            </a:r>
            <a:endParaRPr>
              <a:solidFill>
                <a:schemeClr val="dk1"/>
              </a:solidFill>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1" name="Shape 461"/>
        <p:cNvGrpSpPr/>
        <p:nvPr/>
      </p:nvGrpSpPr>
      <p:grpSpPr>
        <a:xfrm>
          <a:off x="0" y="0"/>
          <a:ext cx="0" cy="0"/>
          <a:chOff x="0" y="0"/>
          <a:chExt cx="0" cy="0"/>
        </a:xfrm>
      </p:grpSpPr>
      <p:sp>
        <p:nvSpPr>
          <p:cNvPr id="462" name="Google Shape;462;gb88056c3aa_0_76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63" name="Google Shape;463;gb88056c3aa_0_7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solidFill>
                  <a:schemeClr val="dk1"/>
                </a:solidFill>
              </a:rPr>
              <a:t>Force evaluation of the sequence by converting it to a list with </a:t>
            </a:r>
            <a:r>
              <a:rPr lang="en">
                <a:solidFill>
                  <a:schemeClr val="dk1"/>
                </a:solidFill>
                <a:latin typeface="Courier New"/>
                <a:ea typeface="Courier New"/>
                <a:cs typeface="Courier New"/>
                <a:sym typeface="Courier New"/>
              </a:rPr>
              <a:t>toList()</a:t>
            </a:r>
            <a:r>
              <a:rPr lang="en">
                <a:solidFill>
                  <a:schemeClr val="dk1"/>
                </a:solidFill>
              </a:rPr>
              <a:t>, and print the result. </a:t>
            </a:r>
            <a:endParaRPr>
              <a:solidFill>
                <a:schemeClr val="dk1"/>
              </a:solidFill>
            </a:endParaRPr>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2" name="Shape 472"/>
        <p:cNvGrpSpPr/>
        <p:nvPr/>
      </p:nvGrpSpPr>
      <p:grpSpPr>
        <a:xfrm>
          <a:off x="0" y="0"/>
          <a:ext cx="0" cy="0"/>
          <a:chOff x="0" y="0"/>
          <a:chExt cx="0" cy="0"/>
        </a:xfrm>
      </p:grpSpPr>
      <p:sp>
        <p:nvSpPr>
          <p:cNvPr id="473" name="Google Shape;473;gb88056c3aa_0_7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4" name="Google Shape;474;gb88056c3aa_0_7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 1 click</a:t>
            </a:r>
            <a:endParaRPr b="1"/>
          </a:p>
          <a:p>
            <a:pPr indent="0" lvl="0" marL="0" rtl="0" algn="l">
              <a:spcBef>
                <a:spcPts val="0"/>
              </a:spcBef>
              <a:spcAft>
                <a:spcPts val="0"/>
              </a:spcAft>
              <a:buNone/>
            </a:pPr>
            <a:r>
              <a:t/>
            </a:r>
            <a:endParaRPr b="1"/>
          </a:p>
          <a:p>
            <a:pPr indent="0" lvl="0" marL="0" rtl="0" algn="l">
              <a:spcBef>
                <a:spcPts val="0"/>
              </a:spcBef>
              <a:spcAft>
                <a:spcPts val="0"/>
              </a:spcAft>
              <a:buNone/>
            </a:pPr>
            <a:r>
              <a:rPr b="1" lang="en"/>
              <a:t>Resource:</a:t>
            </a:r>
            <a:endParaRPr/>
          </a:p>
          <a:p>
            <a:pPr indent="-298450" lvl="0" marL="457200" rtl="0" algn="l">
              <a:spcBef>
                <a:spcPts val="0"/>
              </a:spcBef>
              <a:spcAft>
                <a:spcPts val="0"/>
              </a:spcAft>
              <a:buSzPts val="1100"/>
              <a:buChar char="●"/>
            </a:pPr>
            <a:r>
              <a:rPr lang="en" u="sng">
                <a:solidFill>
                  <a:schemeClr val="hlink"/>
                </a:solidFill>
                <a:hlinkClick r:id="rId2"/>
              </a:rPr>
              <a:t>Collection Transformation Operations</a:t>
            </a:r>
            <a:endParaRPr/>
          </a:p>
          <a:p>
            <a:pPr indent="0" lvl="0" marL="0" rtl="0" algn="l">
              <a:spcBef>
                <a:spcPts val="0"/>
              </a:spcBef>
              <a:spcAft>
                <a:spcPts val="0"/>
              </a:spcAft>
              <a:buNone/>
            </a:pPr>
            <a:r>
              <a:t/>
            </a:r>
            <a:endParaRPr/>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2" name="Shape 482"/>
        <p:cNvGrpSpPr/>
        <p:nvPr/>
      </p:nvGrpSpPr>
      <p:grpSpPr>
        <a:xfrm>
          <a:off x="0" y="0"/>
          <a:ext cx="0" cy="0"/>
          <a:chOff x="0" y="0"/>
          <a:chExt cx="0" cy="0"/>
        </a:xfrm>
      </p:grpSpPr>
      <p:sp>
        <p:nvSpPr>
          <p:cNvPr id="483" name="Google Shape;483;gb88056c3aa_0_78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4" name="Google Shape;484;gb88056c3aa_0_7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gb88056c3aa_0_7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0" name="Google Shape;490;gb88056c3aa_0_7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96" name="Shape 496"/>
        <p:cNvGrpSpPr/>
        <p:nvPr/>
      </p:nvGrpSpPr>
      <p:grpSpPr>
        <a:xfrm>
          <a:off x="0" y="0"/>
          <a:ext cx="0" cy="0"/>
          <a:chOff x="0" y="0"/>
          <a:chExt cx="0" cy="0"/>
        </a:xfrm>
      </p:grpSpPr>
      <p:sp>
        <p:nvSpPr>
          <p:cNvPr id="497" name="Google Shape;497;gb88056c3aa_0_7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8" name="Google Shape;498;gb88056c3aa_0_7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3" name="Shape 103"/>
        <p:cNvGrpSpPr/>
        <p:nvPr/>
      </p:nvGrpSpPr>
      <p:grpSpPr>
        <a:xfrm>
          <a:off x="0" y="0"/>
          <a:ext cx="0" cy="0"/>
          <a:chOff x="0" y="0"/>
          <a:chExt cx="0" cy="0"/>
        </a:xfrm>
      </p:grpSpPr>
      <p:sp>
        <p:nvSpPr>
          <p:cNvPr id="104" name="Google Shape;104;gb88056c3aa_0_4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5" name="Google Shape;105;gb88056c3aa_0_4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1" name="Shape 111"/>
        <p:cNvGrpSpPr/>
        <p:nvPr/>
      </p:nvGrpSpPr>
      <p:grpSpPr>
        <a:xfrm>
          <a:off x="0" y="0"/>
          <a:ext cx="0" cy="0"/>
          <a:chOff x="0" y="0"/>
          <a:chExt cx="0" cy="0"/>
        </a:xfrm>
      </p:grpSpPr>
      <p:sp>
        <p:nvSpPr>
          <p:cNvPr id="112" name="Google Shape;112;gb88056c3aa_0_4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3" name="Google Shape;113;gb88056c3aa_0_4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9" name="Shape 119"/>
        <p:cNvGrpSpPr/>
        <p:nvPr/>
      </p:nvGrpSpPr>
      <p:grpSpPr>
        <a:xfrm>
          <a:off x="0" y="0"/>
          <a:ext cx="0" cy="0"/>
          <a:chOff x="0" y="0"/>
          <a:chExt cx="0" cy="0"/>
        </a:xfrm>
      </p:grpSpPr>
      <p:sp>
        <p:nvSpPr>
          <p:cNvPr id="120" name="Google Shape;120;gb88056c3aa_0_45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1" name="Google Shape;121;gb88056c3aa_0_4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 with other languages, the Kotlin </a:t>
            </a:r>
            <a:r>
              <a:rPr lang="en">
                <a:latin typeface="Courier New"/>
                <a:ea typeface="Courier New"/>
                <a:cs typeface="Courier New"/>
                <a:sym typeface="Courier New"/>
              </a:rPr>
              <a:t>main()</a:t>
            </a:r>
            <a:r>
              <a:rPr lang="en"/>
              <a:t> function specifies the entry point for execution. Any command line arguments are passed as an array of strings.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Like your earlier </a:t>
            </a:r>
            <a:r>
              <a:rPr lang="en">
                <a:latin typeface="Courier New"/>
                <a:ea typeface="Courier New"/>
                <a:cs typeface="Courier New"/>
                <a:sym typeface="Courier New"/>
              </a:rPr>
              <a:t>printHello()</a:t>
            </a:r>
            <a:r>
              <a:rPr lang="en"/>
              <a:t> function, this function has no return statement. Every function in Kotlin returns something, even when nothing is explicitly specified. So a function like this </a:t>
            </a:r>
            <a:r>
              <a:rPr lang="en">
                <a:latin typeface="Courier New"/>
                <a:ea typeface="Courier New"/>
                <a:cs typeface="Courier New"/>
                <a:sym typeface="Courier New"/>
              </a:rPr>
              <a:t>main()</a:t>
            </a:r>
            <a:r>
              <a:rPr lang="en"/>
              <a:t> function returns a type </a:t>
            </a:r>
            <a:r>
              <a:rPr lang="en">
                <a:latin typeface="Courier New"/>
                <a:ea typeface="Courier New"/>
                <a:cs typeface="Courier New"/>
                <a:sym typeface="Courier New"/>
              </a:rPr>
              <a:t>kotlin.Unit</a:t>
            </a:r>
            <a:r>
              <a:rPr lang="en"/>
              <a:t>, which is Kotlin's way of saying no value.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b="1" lang="en"/>
              <a:t>Note:</a:t>
            </a:r>
            <a:r>
              <a:rPr lang="en"/>
              <a:t> When a function returns </a:t>
            </a:r>
            <a:r>
              <a:rPr lang="en">
                <a:latin typeface="Courier New"/>
                <a:ea typeface="Courier New"/>
                <a:cs typeface="Courier New"/>
                <a:sym typeface="Courier New"/>
              </a:rPr>
              <a:t>kotlin.Unit</a:t>
            </a:r>
            <a:r>
              <a:rPr lang="en"/>
              <a:t>, you don't have to specify it explicitly. This is different from some other languages, where you have to explicitly say that you are returning nothing.</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b88056c3aa_0_4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b88056c3aa_0_4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b88056c3aa_0_4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0" name="Google Shape;140;gb88056c3aa_0_4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Enter </a:t>
            </a:r>
            <a:r>
              <a:rPr lang="en">
                <a:latin typeface="Courier New"/>
                <a:ea typeface="Courier New"/>
                <a:cs typeface="Courier New"/>
                <a:sym typeface="Courier New"/>
              </a:rPr>
              <a:t>Kotlin!</a:t>
            </a:r>
            <a:r>
              <a:rPr lang="en"/>
              <a:t> in the </a:t>
            </a:r>
            <a:r>
              <a:rPr b="1" lang="en"/>
              <a:t>Program arguments</a:t>
            </a:r>
            <a:r>
              <a:rPr lang="en"/>
              <a:t> field, and click </a:t>
            </a:r>
            <a:r>
              <a:rPr b="1" lang="en"/>
              <a:t>OK</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Because you are running your program from IntelliJ IDEA and not from the command line, you need to specify any arguments to the program a little differently.</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github.com/JetBrains/kotlin-web-site/blob/master/LICENSE" TargetMode="External"/><Relationship Id="rId3" Type="http://schemas.openxmlformats.org/officeDocument/2006/relationships/image" Target="../media/image7.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57" name="Shape 57"/>
        <p:cNvGrpSpPr/>
        <p:nvPr/>
      </p:nvGrpSpPr>
      <p:grpSpPr>
        <a:xfrm>
          <a:off x="0" y="0"/>
          <a:ext cx="0" cy="0"/>
          <a:chOff x="0" y="0"/>
          <a:chExt cx="0" cy="0"/>
        </a:xfrm>
      </p:grpSpPr>
      <p:sp>
        <p:nvSpPr>
          <p:cNvPr id="58" name="Google Shape;58;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14"/>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14"/>
          <p:cNvSpPr txBox="1"/>
          <p:nvPr>
            <p:ph idx="1" type="subTitle"/>
          </p:nvPr>
        </p:nvSpPr>
        <p:spPr>
          <a:xfrm>
            <a:off x="265500" y="564125"/>
            <a:ext cx="4045200" cy="524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None/>
              <a:defRPr sz="1600">
                <a:solidFill>
                  <a:srgbClr val="FAFAFA"/>
                </a:solidFill>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p:txBody>
      </p:sp>
      <p:sp>
        <p:nvSpPr>
          <p:cNvPr id="62" name="Google Shape;62;p14"/>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63" name="Google Shape;63;p14"/>
          <p:cNvPicPr preferRelativeResize="0"/>
          <p:nvPr/>
        </p:nvPicPr>
        <p:blipFill>
          <a:blip r:embed="rId3">
            <a:alphaModFix/>
          </a:blip>
          <a:stretch>
            <a:fillRect/>
          </a:stretch>
        </p:blipFill>
        <p:spPr>
          <a:xfrm>
            <a:off x="0" y="0"/>
            <a:ext cx="9144000" cy="4670926"/>
          </a:xfrm>
          <a:prstGeom prst="rect">
            <a:avLst/>
          </a:prstGeom>
          <a:noFill/>
          <a:ln>
            <a:noFill/>
          </a:ln>
        </p:spPr>
      </p:pic>
      <p:sp>
        <p:nvSpPr>
          <p:cNvPr id="64" name="Google Shape;64;p14"/>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rgbClr val="073042"/>
        </a:solidFill>
      </p:bgPr>
    </p:bg>
    <p:spTree>
      <p:nvGrpSpPr>
        <p:cNvPr id="65" name="Shape 65"/>
        <p:cNvGrpSpPr/>
        <p:nvPr/>
      </p:nvGrpSpPr>
      <p:grpSpPr>
        <a:xfrm>
          <a:off x="0" y="0"/>
          <a:ext cx="0" cy="0"/>
          <a:chOff x="0" y="0"/>
          <a:chExt cx="0" cy="0"/>
        </a:xfrm>
      </p:grpSpPr>
      <p:sp>
        <p:nvSpPr>
          <p:cNvPr id="66" name="Google Shape;66;p15"/>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sz="5200">
                <a:solidFill>
                  <a:srgbClr val="FAFAFA"/>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7" name="Google Shape;67;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8" name="Google Shape;68;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69" name="Shape 69"/>
        <p:cNvGrpSpPr/>
        <p:nvPr/>
      </p:nvGrpSpPr>
      <p:grpSpPr>
        <a:xfrm>
          <a:off x="0" y="0"/>
          <a:ext cx="0" cy="0"/>
          <a:chOff x="0" y="0"/>
          <a:chExt cx="0" cy="0"/>
        </a:xfrm>
      </p:grpSpPr>
      <p:sp>
        <p:nvSpPr>
          <p:cNvPr id="70" name="Google Shape;70;p16"/>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6"/>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73" name="Google Shape;73;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4" name="Google Shape;74;p16"/>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9.png"/><Relationship Id="rId2" Type="http://schemas.openxmlformats.org/officeDocument/2006/relationships/hyperlink" Target="https://github.com/JetBrains/kotlin-web-site/blob/master/LICENSE"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11.xml"/><Relationship Id="rId10" Type="http://schemas.openxmlformats.org/officeDocument/2006/relationships/slide" Target="/ppt/slides/slide44.xml"/><Relationship Id="rId9" Type="http://schemas.openxmlformats.org/officeDocument/2006/relationships/slide" Target="/ppt/slides/slide35.xml"/><Relationship Id="rId5" Type="http://schemas.openxmlformats.org/officeDocument/2006/relationships/slide" Target="/ppt/slides/slide14.xml"/><Relationship Id="rId6" Type="http://schemas.openxmlformats.org/officeDocument/2006/relationships/slide" Target="/ppt/slides/slide14.xml"/><Relationship Id="rId7" Type="http://schemas.openxmlformats.org/officeDocument/2006/relationships/slide" Target="/ppt/slides/slide24.xml"/><Relationship Id="rId8" Type="http://schemas.openxmlformats.org/officeDocument/2006/relationships/slide" Target="/ppt/slides/slide2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0.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4.xml"/></Relationships>
</file>

<file path=ppt/slides/_rels/slide45.xml.rels><?xml version="1.0" encoding="UTF-8" standalone="yes"?><Relationships xmlns="http://schemas.openxmlformats.org/package/2006/relationships"><Relationship Id="rId11" Type="http://schemas.openxmlformats.org/officeDocument/2006/relationships/slide" Target="/ppt/slides/slide20.xml"/><Relationship Id="rId10" Type="http://schemas.openxmlformats.org/officeDocument/2006/relationships/slide" Target="/ppt/slides/slide11.xml"/><Relationship Id="rId13" Type="http://schemas.openxmlformats.org/officeDocument/2006/relationships/slide" Target="/ppt/slides/slide26.xml"/><Relationship Id="rId12" Type="http://schemas.openxmlformats.org/officeDocument/2006/relationships/slide" Target="/ppt/slides/slide24.xml"/><Relationship Id="rId1" Type="http://schemas.openxmlformats.org/officeDocument/2006/relationships/slideLayout" Target="../slideLayouts/slideLayout14.xml"/><Relationship Id="rId2" Type="http://schemas.openxmlformats.org/officeDocument/2006/relationships/notesSlide" Target="../notesSlides/notesSlide45.xml"/><Relationship Id="rId3" Type="http://schemas.openxmlformats.org/officeDocument/2006/relationships/slide" Target="/ppt/slides/slide3.xml"/><Relationship Id="rId4" Type="http://schemas.openxmlformats.org/officeDocument/2006/relationships/slide" Target="/ppt/slides/slide3.xml"/><Relationship Id="rId9" Type="http://schemas.openxmlformats.org/officeDocument/2006/relationships/slide" Target="/ppt/slides/slide9.xml"/><Relationship Id="rId14" Type="http://schemas.openxmlformats.org/officeDocument/2006/relationships/slide" Target="/ppt/slides/slide39.xml"/><Relationship Id="rId5" Type="http://schemas.openxmlformats.org/officeDocument/2006/relationships/slide" Target="/ppt/slides/slide3.xml"/><Relationship Id="rId6" Type="http://schemas.openxmlformats.org/officeDocument/2006/relationships/slide" Target="/ppt/slides/slide3.xml"/><Relationship Id="rId7" Type="http://schemas.openxmlformats.org/officeDocument/2006/relationships/slide" Target="/ppt/slides/slide9.xml"/><Relationship Id="rId8" Type="http://schemas.openxmlformats.org/officeDocument/2006/relationships/slide" Target="/ppt/slides/slide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6.xml"/><Relationship Id="rId3" Type="http://schemas.openxmlformats.org/officeDocument/2006/relationships/hyperlink" Target="http://developer.android.com/courses/pathways/android-development-with-kotlin-2" TargetMode="Externa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pic>
        <p:nvPicPr>
          <p:cNvPr id="79" name="Google Shape;79;p17"/>
          <p:cNvPicPr preferRelativeResize="0"/>
          <p:nvPr/>
        </p:nvPicPr>
        <p:blipFill>
          <a:blip r:embed="rId3">
            <a:alphaModFix/>
          </a:blip>
          <a:stretch>
            <a:fillRect/>
          </a:stretch>
        </p:blipFill>
        <p:spPr>
          <a:xfrm>
            <a:off x="0" y="0"/>
            <a:ext cx="9144000" cy="4681900"/>
          </a:xfrm>
          <a:prstGeom prst="rect">
            <a:avLst/>
          </a:prstGeom>
          <a:noFill/>
          <a:ln>
            <a:noFill/>
          </a:ln>
        </p:spPr>
      </p:pic>
      <p:sp>
        <p:nvSpPr>
          <p:cNvPr id="80" name="Google Shape;80;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81" name="Google Shape;81;p17"/>
          <p:cNvSpPr txBox="1"/>
          <p:nvPr/>
        </p:nvSpPr>
        <p:spPr>
          <a:xfrm>
            <a:off x="780325" y="1461700"/>
            <a:ext cx="3660000" cy="29124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2: Functions</a:t>
            </a:r>
            <a:endParaRPr sz="3600">
              <a:solidFill>
                <a:srgbClr val="FAFAFA"/>
              </a:solidFill>
              <a:latin typeface="Google Sans"/>
              <a:ea typeface="Google Sans"/>
              <a:cs typeface="Google Sans"/>
              <a:sym typeface="Google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Use arguments in </a:t>
            </a:r>
            <a:r>
              <a:rPr lang="en">
                <a:latin typeface="Consolas"/>
                <a:ea typeface="Consolas"/>
                <a:cs typeface="Consolas"/>
                <a:sym typeface="Consolas"/>
              </a:rPr>
              <a:t>main()</a:t>
            </a:r>
            <a:endParaRPr>
              <a:latin typeface="Consolas"/>
              <a:ea typeface="Consolas"/>
              <a:cs typeface="Consolas"/>
              <a:sym typeface="Consolas"/>
            </a:endParaRPr>
          </a:p>
        </p:txBody>
      </p:sp>
      <p:sp>
        <p:nvSpPr>
          <p:cNvPr id="151" name="Google Shape;151;p26"/>
          <p:cNvSpPr txBox="1"/>
          <p:nvPr>
            <p:ph idx="1" type="body"/>
          </p:nvPr>
        </p:nvSpPr>
        <p:spPr>
          <a:xfrm>
            <a:off x="342900" y="1381075"/>
            <a:ext cx="8489400" cy="79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Use </a:t>
            </a:r>
            <a:r>
              <a:rPr lang="en" sz="1800">
                <a:latin typeface="Courier New"/>
                <a:ea typeface="Courier New"/>
                <a:cs typeface="Courier New"/>
                <a:sym typeface="Courier New"/>
              </a:rPr>
              <a:t>args[0]</a:t>
            </a:r>
            <a:r>
              <a:rPr lang="en" sz="1800"/>
              <a:t> to access the first input </a:t>
            </a:r>
            <a:r>
              <a:rPr lang="en" sz="1800"/>
              <a:t>arg</a:t>
            </a:r>
            <a:r>
              <a:rPr lang="en" sz="1800"/>
              <a:t>ument passed to </a:t>
            </a:r>
            <a:r>
              <a:rPr lang="en" sz="1800">
                <a:latin typeface="Courier New"/>
                <a:ea typeface="Courier New"/>
                <a:cs typeface="Courier New"/>
                <a:sym typeface="Courier New"/>
              </a:rPr>
              <a:t>main()</a:t>
            </a:r>
            <a:r>
              <a:rPr lang="en" sz="1800"/>
              <a:t>.</a:t>
            </a:r>
            <a:endParaRPr sz="1800">
              <a:solidFill>
                <a:srgbClr val="1155CC"/>
              </a:solidFill>
              <a:latin typeface="Consolas"/>
              <a:ea typeface="Consolas"/>
              <a:cs typeface="Consolas"/>
              <a:sym typeface="Consolas"/>
            </a:endParaRPr>
          </a:p>
        </p:txBody>
      </p:sp>
      <p:sp>
        <p:nvSpPr>
          <p:cNvPr id="152" name="Google Shape;152;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3" name="Google Shape;153;p26"/>
          <p:cNvSpPr txBox="1"/>
          <p:nvPr/>
        </p:nvSpPr>
        <p:spPr>
          <a:xfrm>
            <a:off x="311700" y="1870625"/>
            <a:ext cx="8543700" cy="1430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main(args: Array&lt;String&gt;) {</a:t>
            </a:r>
            <a:endParaRPr sz="1800">
              <a:solidFill>
                <a:srgbClr val="37474F"/>
              </a:solidFill>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"Hello, </a:t>
            </a:r>
            <a:r>
              <a:rPr lang="en" sz="1800">
                <a:solidFill>
                  <a:srgbClr val="C53929"/>
                </a:solidFill>
                <a:latin typeface="Consolas"/>
                <a:ea typeface="Consolas"/>
                <a:cs typeface="Consolas"/>
                <a:sym typeface="Consolas"/>
              </a:rPr>
              <a:t>${</a:t>
            </a:r>
            <a:r>
              <a:rPr b="1" lang="en" sz="1800">
                <a:solidFill>
                  <a:srgbClr val="388E3C"/>
                </a:solidFill>
                <a:latin typeface="Consolas"/>
                <a:ea typeface="Consolas"/>
                <a:cs typeface="Consolas"/>
                <a:sym typeface="Consolas"/>
              </a:rPr>
              <a:t>args</a:t>
            </a:r>
            <a:r>
              <a:rPr b="1" lang="en" sz="1800">
                <a:solidFill>
                  <a:srgbClr val="37474F"/>
                </a:solidFill>
                <a:latin typeface="Consolas"/>
                <a:ea typeface="Consolas"/>
                <a:cs typeface="Consolas"/>
                <a:sym typeface="Consolas"/>
              </a:rPr>
              <a:t>[</a:t>
            </a:r>
            <a:r>
              <a:rPr b="1" lang="en" sz="1800">
                <a:solidFill>
                  <a:srgbClr val="C53929"/>
                </a:solidFill>
                <a:latin typeface="Consolas"/>
                <a:ea typeface="Consolas"/>
                <a:cs typeface="Consolas"/>
                <a:sym typeface="Consolas"/>
              </a:rPr>
              <a:t>0</a:t>
            </a:r>
            <a:r>
              <a:rPr b="1" lang="en" sz="1800">
                <a:solidFill>
                  <a:srgbClr val="37474F"/>
                </a:solidFill>
                <a:latin typeface="Consolas"/>
                <a:ea typeface="Consolas"/>
                <a:cs typeface="Consolas"/>
                <a:sym typeface="Consolas"/>
              </a:rPr>
              <a:t>]</a:t>
            </a:r>
            <a:r>
              <a:rPr lang="en" sz="1800">
                <a:solidFill>
                  <a:srgbClr val="C53929"/>
                </a:solidFill>
                <a:latin typeface="Consolas"/>
                <a:ea typeface="Consolas"/>
                <a:cs typeface="Consolas"/>
                <a:sym typeface="Consolas"/>
              </a:rPr>
              <a:t>}</a:t>
            </a:r>
            <a:r>
              <a:rPr lang="en" sz="1800">
                <a:solidFill>
                  <a:srgbClr val="388E3C"/>
                </a:solidFill>
                <a:latin typeface="Consolas"/>
                <a:ea typeface="Consolas"/>
                <a:cs typeface="Consolas"/>
                <a:sym typeface="Consolas"/>
              </a:rPr>
              <a:t>"</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solidFill>
                <a:schemeClr val="dk1"/>
              </a:solidFill>
              <a:latin typeface="Consolas"/>
              <a:ea typeface="Consolas"/>
              <a:cs typeface="Consolas"/>
              <a:sym typeface="Consolas"/>
            </a:endParaRPr>
          </a:p>
        </p:txBody>
      </p:sp>
      <p:sp>
        <p:nvSpPr>
          <p:cNvPr id="154" name="Google Shape;154;p26"/>
          <p:cNvSpPr txBox="1"/>
          <p:nvPr/>
        </p:nvSpPr>
        <p:spPr>
          <a:xfrm>
            <a:off x="334775" y="3377225"/>
            <a:ext cx="7341000" cy="502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Hello, Kotlin!</a:t>
            </a:r>
            <a:endParaRPr>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7"/>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(Almost) Everything has a value</a:t>
            </a:r>
            <a:endParaRPr sz="4200"/>
          </a:p>
        </p:txBody>
      </p:sp>
      <p:sp>
        <p:nvSpPr>
          <p:cNvPr id="160" name="Google Shape;160;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p2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(Almost) Everything is an expression</a:t>
            </a:r>
            <a:endParaRPr/>
          </a:p>
        </p:txBody>
      </p:sp>
      <p:sp>
        <p:nvSpPr>
          <p:cNvPr id="166" name="Google Shape;166;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67" name="Google Shape;167;p28"/>
          <p:cNvSpPr txBox="1"/>
          <p:nvPr/>
        </p:nvSpPr>
        <p:spPr>
          <a:xfrm>
            <a:off x="374300" y="2241275"/>
            <a:ext cx="7462500" cy="1338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temperature = </a:t>
            </a:r>
            <a:r>
              <a:rPr lang="en" sz="1800">
                <a:solidFill>
                  <a:srgbClr val="C53929"/>
                </a:solidFill>
                <a:latin typeface="Consolas"/>
                <a:ea typeface="Consolas"/>
                <a:cs typeface="Consolas"/>
                <a:sym typeface="Consolas"/>
              </a:rPr>
              <a:t>20</a:t>
            </a:r>
            <a:endParaRPr sz="1800">
              <a:solidFill>
                <a:srgbClr val="37474F"/>
              </a:solidFill>
              <a:latin typeface="Consolas"/>
              <a:ea typeface="Consolas"/>
              <a:cs typeface="Consolas"/>
              <a:sym typeface="Consolas"/>
            </a:endParaRPr>
          </a:p>
          <a:p>
            <a:pPr indent="0" lvl="0" marL="0" rtl="0" algn="l">
              <a:lnSpc>
                <a:spcPct val="115000"/>
              </a:lnSpc>
              <a:spcBef>
                <a:spcPts val="1000"/>
              </a:spcBef>
              <a:spcAft>
                <a:spcPts val="0"/>
              </a:spcAft>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isHot = </a:t>
            </a:r>
            <a:r>
              <a:rPr lang="en" sz="1800">
                <a:solidFill>
                  <a:srgbClr val="3F51B5"/>
                </a:solidFill>
                <a:latin typeface="Consolas"/>
                <a:ea typeface="Consolas"/>
                <a:cs typeface="Consolas"/>
                <a:sym typeface="Consolas"/>
              </a:rPr>
              <a:t>if</a:t>
            </a:r>
            <a:r>
              <a:rPr lang="en" sz="1800">
                <a:solidFill>
                  <a:srgbClr val="37474F"/>
                </a:solidFill>
                <a:latin typeface="Consolas"/>
                <a:ea typeface="Consolas"/>
                <a:cs typeface="Consolas"/>
                <a:sym typeface="Consolas"/>
              </a:rPr>
              <a:t> (temperature &gt; </a:t>
            </a:r>
            <a:r>
              <a:rPr lang="en" sz="1800">
                <a:solidFill>
                  <a:srgbClr val="C53929"/>
                </a:solidFill>
                <a:latin typeface="Consolas"/>
                <a:ea typeface="Consolas"/>
                <a:cs typeface="Consolas"/>
                <a:sym typeface="Consolas"/>
              </a:rPr>
              <a:t>40</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true</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else</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false</a:t>
            </a:r>
            <a:endParaRPr sz="1800">
              <a:solidFill>
                <a:srgbClr val="37474F"/>
              </a:solidFill>
              <a:latin typeface="Consolas"/>
              <a:ea typeface="Consolas"/>
              <a:cs typeface="Consolas"/>
              <a:sym typeface="Consolas"/>
            </a:endParaRPr>
          </a:p>
          <a:p>
            <a:pPr indent="0" lvl="0" marL="0" rtl="0" algn="l">
              <a:lnSpc>
                <a:spcPct val="115000"/>
              </a:lnSpc>
              <a:spcBef>
                <a:spcPts val="1000"/>
              </a:spcBef>
              <a:spcAft>
                <a:spcPts val="0"/>
              </a:spcAft>
              <a:buNone/>
            </a:pPr>
            <a:r>
              <a:rPr lang="en" sz="1800">
                <a:solidFill>
                  <a:srgbClr val="37474F"/>
                </a:solidFill>
                <a:latin typeface="Consolas"/>
                <a:ea typeface="Consolas"/>
                <a:cs typeface="Consolas"/>
                <a:sym typeface="Consolas"/>
              </a:rPr>
              <a:t>println(isHot)</a:t>
            </a:r>
            <a:endParaRPr sz="1800">
              <a:solidFill>
                <a:schemeClr val="dk1"/>
              </a:solidFill>
              <a:latin typeface="Consolas"/>
              <a:ea typeface="Consolas"/>
              <a:cs typeface="Consolas"/>
              <a:sym typeface="Consolas"/>
            </a:endParaRPr>
          </a:p>
          <a:p>
            <a:pPr indent="0" lvl="0" marL="0" rtl="0" algn="l">
              <a:lnSpc>
                <a:spcPct val="115000"/>
              </a:lnSpc>
              <a:spcBef>
                <a:spcPts val="1000"/>
              </a:spcBef>
              <a:spcAft>
                <a:spcPts val="0"/>
              </a:spcAft>
              <a:buNone/>
            </a:pPr>
            <a:r>
              <a:rPr lang="en" sz="1800">
                <a:solidFill>
                  <a:srgbClr val="1155CC"/>
                </a:solidFill>
                <a:latin typeface="Consolas"/>
                <a:ea typeface="Consolas"/>
                <a:cs typeface="Consolas"/>
                <a:sym typeface="Consolas"/>
              </a:rPr>
              <a:t>⇒ false</a:t>
            </a:r>
            <a:endParaRPr sz="1800">
              <a:solidFill>
                <a:schemeClr val="dk1"/>
              </a:solidFill>
              <a:latin typeface="Consolas"/>
              <a:ea typeface="Consolas"/>
              <a:cs typeface="Consolas"/>
              <a:sym typeface="Consolas"/>
            </a:endParaRPr>
          </a:p>
        </p:txBody>
      </p:sp>
      <p:sp>
        <p:nvSpPr>
          <p:cNvPr id="168" name="Google Shape;168;p28"/>
          <p:cNvSpPr txBox="1"/>
          <p:nvPr/>
        </p:nvSpPr>
        <p:spPr>
          <a:xfrm>
            <a:off x="342900" y="1463550"/>
            <a:ext cx="8458200" cy="684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In Kotlin, almost everything is an expression and has a value. Even an </a:t>
            </a:r>
            <a:r>
              <a:rPr lang="en" sz="1800">
                <a:latin typeface="Courier New"/>
                <a:ea typeface="Courier New"/>
                <a:cs typeface="Courier New"/>
                <a:sym typeface="Courier New"/>
              </a:rPr>
              <a:t>if</a:t>
            </a:r>
            <a:r>
              <a:rPr lang="en" sz="1800">
                <a:latin typeface="Roboto"/>
                <a:ea typeface="Roboto"/>
                <a:cs typeface="Roboto"/>
                <a:sym typeface="Roboto"/>
              </a:rPr>
              <a:t> expression has a value.</a:t>
            </a:r>
            <a:endParaRPr sz="1800">
              <a:latin typeface="Roboto"/>
              <a:ea typeface="Roboto"/>
              <a:cs typeface="Roboto"/>
              <a:sym typeface="Roboto"/>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Expression values</a:t>
            </a:r>
            <a:endParaRPr/>
          </a:p>
        </p:txBody>
      </p:sp>
      <p:sp>
        <p:nvSpPr>
          <p:cNvPr id="174" name="Google Shape;174;p29"/>
          <p:cNvSpPr txBox="1"/>
          <p:nvPr>
            <p:ph idx="1" type="body"/>
          </p:nvPr>
        </p:nvSpPr>
        <p:spPr>
          <a:xfrm>
            <a:off x="359850" y="1381075"/>
            <a:ext cx="8472300" cy="8715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Sometimes</a:t>
            </a:r>
            <a:r>
              <a:rPr lang="en" sz="1800"/>
              <a:t>, that value is </a:t>
            </a:r>
            <a:r>
              <a:rPr lang="en" sz="1800">
                <a:latin typeface="Courier New"/>
                <a:ea typeface="Courier New"/>
                <a:cs typeface="Courier New"/>
                <a:sym typeface="Courier New"/>
              </a:rPr>
              <a:t>kotlin.Unit</a:t>
            </a:r>
            <a:r>
              <a:rPr lang="en" sz="1800"/>
              <a:t>.</a:t>
            </a:r>
            <a:endParaRPr sz="1800">
              <a:latin typeface="Consolas"/>
              <a:ea typeface="Consolas"/>
              <a:cs typeface="Consolas"/>
              <a:sym typeface="Consolas"/>
            </a:endParaRPr>
          </a:p>
          <a:p>
            <a:pPr indent="0" lvl="0" marL="0" rtl="0" algn="l">
              <a:spcBef>
                <a:spcPts val="1000"/>
              </a:spcBef>
              <a:spcAft>
                <a:spcPts val="0"/>
              </a:spcAft>
              <a:buNone/>
            </a:pPr>
            <a:r>
              <a:t/>
            </a:r>
            <a:endParaRPr sz="1800"/>
          </a:p>
        </p:txBody>
      </p:sp>
      <p:sp>
        <p:nvSpPr>
          <p:cNvPr id="175" name="Google Shape;175;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76" name="Google Shape;176;p29"/>
          <p:cNvSpPr txBox="1"/>
          <p:nvPr/>
        </p:nvSpPr>
        <p:spPr>
          <a:xfrm>
            <a:off x="359850" y="3208975"/>
            <a:ext cx="8265000" cy="69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This is an expression</a:t>
            </a:r>
            <a:endParaRPr sz="1800">
              <a:solidFill>
                <a:srgbClr val="1155C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kotlin.Unit</a:t>
            </a:r>
            <a:endParaRPr sz="1800">
              <a:solidFill>
                <a:srgbClr val="1155C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a:latin typeface="Roboto"/>
              <a:ea typeface="Roboto"/>
              <a:cs typeface="Roboto"/>
              <a:sym typeface="Roboto"/>
            </a:endParaRPr>
          </a:p>
          <a:p>
            <a:pPr indent="0" lvl="0" marL="0" rtl="0" algn="l">
              <a:spcBef>
                <a:spcPts val="0"/>
              </a:spcBef>
              <a:spcAft>
                <a:spcPts val="0"/>
              </a:spcAft>
              <a:buNone/>
            </a:pPr>
            <a:r>
              <a:t/>
            </a:r>
            <a:endParaRPr>
              <a:latin typeface="Roboto"/>
              <a:ea typeface="Roboto"/>
              <a:cs typeface="Roboto"/>
              <a:sym typeface="Roboto"/>
            </a:endParaRPr>
          </a:p>
        </p:txBody>
      </p:sp>
      <p:sp>
        <p:nvSpPr>
          <p:cNvPr id="177" name="Google Shape;177;p29"/>
          <p:cNvSpPr txBox="1"/>
          <p:nvPr/>
        </p:nvSpPr>
        <p:spPr>
          <a:xfrm>
            <a:off x="359850" y="2099750"/>
            <a:ext cx="7341000" cy="856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isUnit = println(</a:t>
            </a:r>
            <a:r>
              <a:rPr lang="en" sz="1800">
                <a:solidFill>
                  <a:srgbClr val="388E3C"/>
                </a:solidFill>
                <a:latin typeface="Consolas"/>
                <a:ea typeface="Consolas"/>
                <a:cs typeface="Consolas"/>
                <a:sym typeface="Consolas"/>
              </a:rPr>
              <a:t>"This is an expression"</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println(isUnit)</a:t>
            </a:r>
            <a:endParaRPr sz="1800">
              <a:solidFill>
                <a:schemeClr val="dk1"/>
              </a:solidFill>
              <a:latin typeface="Consolas"/>
              <a:ea typeface="Consolas"/>
              <a:cs typeface="Consolas"/>
              <a:sym typeface="Consolas"/>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0"/>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Functions in Kotlin</a:t>
            </a:r>
            <a:endParaRPr sz="4200"/>
          </a:p>
        </p:txBody>
      </p:sp>
      <p:sp>
        <p:nvSpPr>
          <p:cNvPr id="183" name="Google Shape;183;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7" name="Shape 187"/>
        <p:cNvGrpSpPr/>
        <p:nvPr/>
      </p:nvGrpSpPr>
      <p:grpSpPr>
        <a:xfrm>
          <a:off x="0" y="0"/>
          <a:ext cx="0" cy="0"/>
          <a:chOff x="0" y="0"/>
          <a:chExt cx="0" cy="0"/>
        </a:xfrm>
      </p:grpSpPr>
      <p:sp>
        <p:nvSpPr>
          <p:cNvPr id="188" name="Google Shape;188;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functions</a:t>
            </a:r>
            <a:endParaRPr/>
          </a:p>
        </p:txBody>
      </p:sp>
      <p:sp>
        <p:nvSpPr>
          <p:cNvPr id="189" name="Google Shape;189;p31"/>
          <p:cNvSpPr txBox="1"/>
          <p:nvPr>
            <p:ph idx="1" type="body"/>
          </p:nvPr>
        </p:nvSpPr>
        <p:spPr>
          <a:xfrm>
            <a:off x="291200" y="1381075"/>
            <a:ext cx="8464800" cy="5727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Char char="●"/>
            </a:pPr>
            <a:r>
              <a:rPr lang="en" sz="2200"/>
              <a:t>A block of code that performs a specific task</a:t>
            </a:r>
            <a:endParaRPr sz="2200"/>
          </a:p>
        </p:txBody>
      </p:sp>
      <p:sp>
        <p:nvSpPr>
          <p:cNvPr id="190" name="Google Shape;190;p31"/>
          <p:cNvSpPr txBox="1"/>
          <p:nvPr>
            <p:ph idx="12" type="sldNum"/>
          </p:nvPr>
        </p:nvSpPr>
        <p:spPr>
          <a:xfrm>
            <a:off x="8548658" y="45108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91" name="Google Shape;191;p31"/>
          <p:cNvSpPr txBox="1"/>
          <p:nvPr/>
        </p:nvSpPr>
        <p:spPr>
          <a:xfrm>
            <a:off x="291200" y="2147200"/>
            <a:ext cx="8181300" cy="3936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Breaks a large program into smaller modular chunks</a:t>
            </a:r>
            <a:endParaRPr sz="2200">
              <a:latin typeface="Roboto"/>
              <a:ea typeface="Roboto"/>
              <a:cs typeface="Roboto"/>
              <a:sym typeface="Roboto"/>
            </a:endParaRPr>
          </a:p>
          <a:p>
            <a:pPr indent="0" lvl="0" marL="0" rtl="0" algn="l">
              <a:spcBef>
                <a:spcPts val="0"/>
              </a:spcBef>
              <a:spcAft>
                <a:spcPts val="0"/>
              </a:spcAft>
              <a:buNone/>
            </a:pPr>
            <a:r>
              <a:t/>
            </a:r>
            <a:endParaRPr sz="2200">
              <a:latin typeface="Roboto"/>
              <a:ea typeface="Roboto"/>
              <a:cs typeface="Roboto"/>
              <a:sym typeface="Roboto"/>
            </a:endParaRPr>
          </a:p>
        </p:txBody>
      </p:sp>
      <p:sp>
        <p:nvSpPr>
          <p:cNvPr id="192" name="Google Shape;192;p31"/>
          <p:cNvSpPr txBox="1"/>
          <p:nvPr/>
        </p:nvSpPr>
        <p:spPr>
          <a:xfrm>
            <a:off x="291200" y="2808525"/>
            <a:ext cx="7053900" cy="3936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lang="en" sz="2200">
                <a:latin typeface="Roboto"/>
                <a:ea typeface="Roboto"/>
                <a:cs typeface="Roboto"/>
                <a:sym typeface="Roboto"/>
              </a:rPr>
              <a:t>Declared using the </a:t>
            </a:r>
            <a:r>
              <a:rPr lang="en" sz="2200">
                <a:latin typeface="Courier New"/>
                <a:ea typeface="Courier New"/>
                <a:cs typeface="Courier New"/>
                <a:sym typeface="Courier New"/>
              </a:rPr>
              <a:t>fun</a:t>
            </a:r>
            <a:r>
              <a:rPr lang="en" sz="2200">
                <a:latin typeface="Roboto"/>
                <a:ea typeface="Roboto"/>
                <a:cs typeface="Roboto"/>
                <a:sym typeface="Roboto"/>
              </a:rPr>
              <a:t> keyword</a:t>
            </a:r>
            <a:endParaRPr sz="2200">
              <a:latin typeface="Roboto"/>
              <a:ea typeface="Roboto"/>
              <a:cs typeface="Roboto"/>
              <a:sym typeface="Roboto"/>
            </a:endParaRPr>
          </a:p>
        </p:txBody>
      </p:sp>
      <p:sp>
        <p:nvSpPr>
          <p:cNvPr id="193" name="Google Shape;193;p31"/>
          <p:cNvSpPr txBox="1"/>
          <p:nvPr/>
        </p:nvSpPr>
        <p:spPr>
          <a:xfrm>
            <a:off x="291200" y="3474350"/>
            <a:ext cx="8057700" cy="4530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Clr>
                <a:schemeClr val="dk1"/>
              </a:buClr>
              <a:buSzPts val="2200"/>
              <a:buFont typeface="Roboto"/>
              <a:buChar char="●"/>
            </a:pPr>
            <a:r>
              <a:rPr lang="en" sz="2200">
                <a:solidFill>
                  <a:schemeClr val="dk1"/>
                </a:solidFill>
                <a:latin typeface="Roboto"/>
                <a:ea typeface="Roboto"/>
                <a:cs typeface="Roboto"/>
                <a:sym typeface="Roboto"/>
              </a:rPr>
              <a:t>Can take arguments with either named or default values</a:t>
            </a:r>
            <a:endParaRPr sz="2200">
              <a:latin typeface="Roboto"/>
              <a:ea typeface="Roboto"/>
              <a:cs typeface="Roboto"/>
              <a:sym typeface="Roboto"/>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3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 Parts of a function</a:t>
            </a:r>
            <a:endParaRPr/>
          </a:p>
        </p:txBody>
      </p:sp>
      <p:sp>
        <p:nvSpPr>
          <p:cNvPr id="199" name="Google Shape;199;p32"/>
          <p:cNvSpPr txBox="1"/>
          <p:nvPr>
            <p:ph idx="1" type="body"/>
          </p:nvPr>
        </p:nvSpPr>
        <p:spPr>
          <a:xfrm>
            <a:off x="387900" y="1381075"/>
            <a:ext cx="85206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rPr>
              <a:t>Earlier, you created a simple function that printed "Hello World".</a:t>
            </a:r>
            <a:endParaRPr sz="1800">
              <a:solidFill>
                <a:schemeClr val="dk1"/>
              </a:solidFill>
            </a:endParaRPr>
          </a:p>
          <a:p>
            <a:pPr indent="0" lvl="0" marL="457200" rtl="0" algn="l">
              <a:spcBef>
                <a:spcPts val="0"/>
              </a:spcBef>
              <a:spcAft>
                <a:spcPts val="0"/>
              </a:spcAft>
              <a:buClr>
                <a:schemeClr val="dk1"/>
              </a:buClr>
              <a:buSzPts val="1100"/>
              <a:buFont typeface="Arial"/>
              <a:buNone/>
            </a:pPr>
            <a:r>
              <a:t/>
            </a:r>
            <a:endParaRPr sz="1800">
              <a:solidFill>
                <a:schemeClr val="dk1"/>
              </a:solidFill>
              <a:latin typeface="Consolas"/>
              <a:ea typeface="Consolas"/>
              <a:cs typeface="Consolas"/>
              <a:sym typeface="Consolas"/>
            </a:endParaRPr>
          </a:p>
          <a:p>
            <a:pPr indent="0" lvl="0" marL="0" rtl="0" algn="l">
              <a:spcBef>
                <a:spcPts val="1000"/>
              </a:spcBef>
              <a:spcAft>
                <a:spcPts val="0"/>
              </a:spcAft>
              <a:buNone/>
            </a:pPr>
            <a:r>
              <a:t/>
            </a:r>
            <a:endParaRPr/>
          </a:p>
        </p:txBody>
      </p:sp>
      <p:sp>
        <p:nvSpPr>
          <p:cNvPr id="200" name="Google Shape;200;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1" name="Google Shape;201;p32"/>
          <p:cNvSpPr txBox="1"/>
          <p:nvPr/>
        </p:nvSpPr>
        <p:spPr>
          <a:xfrm>
            <a:off x="419100" y="1955025"/>
            <a:ext cx="6592800" cy="1335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printHello() {</a:t>
            </a:r>
            <a:endParaRPr sz="1800">
              <a:solidFill>
                <a:srgbClr val="37474F"/>
              </a:solidFill>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"Hello World"</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b="1" sz="1800">
              <a:solidFill>
                <a:schemeClr val="dk1"/>
              </a:solidFill>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t/>
            </a:r>
            <a:endParaRPr sz="1800">
              <a:latin typeface="Consolas"/>
              <a:ea typeface="Consolas"/>
              <a:cs typeface="Consolas"/>
              <a:sym typeface="Consolas"/>
            </a:endParaRPr>
          </a:p>
        </p:txBody>
      </p:sp>
      <p:sp>
        <p:nvSpPr>
          <p:cNvPr id="202" name="Google Shape;202;p32"/>
          <p:cNvSpPr txBox="1"/>
          <p:nvPr/>
        </p:nvSpPr>
        <p:spPr>
          <a:xfrm>
            <a:off x="419100" y="3497875"/>
            <a:ext cx="3000000" cy="30000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printHello</a:t>
            </a:r>
            <a:r>
              <a:rPr lang="en" sz="1800">
                <a:solidFill>
                  <a:srgbClr val="37474F"/>
                </a:solidFill>
                <a:latin typeface="Consolas"/>
                <a:ea typeface="Consolas"/>
                <a:cs typeface="Consolas"/>
                <a:sym typeface="Consolas"/>
              </a:rPr>
              <a:t>()</a:t>
            </a:r>
            <a:endParaRPr>
              <a:solidFill>
                <a:srgbClr val="37474F"/>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3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Unit returning functions</a:t>
            </a:r>
            <a:endParaRPr/>
          </a:p>
        </p:txBody>
      </p:sp>
      <p:sp>
        <p:nvSpPr>
          <p:cNvPr id="208" name="Google Shape;208;p33"/>
          <p:cNvSpPr txBox="1"/>
          <p:nvPr>
            <p:ph idx="1" type="body"/>
          </p:nvPr>
        </p:nvSpPr>
        <p:spPr>
          <a:xfrm>
            <a:off x="311700" y="1381075"/>
            <a:ext cx="8520600" cy="864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If a function does not return any useful value, its return type is </a:t>
            </a:r>
            <a:r>
              <a:rPr lang="en" sz="1800">
                <a:latin typeface="Courier New"/>
                <a:ea typeface="Courier New"/>
                <a:cs typeface="Courier New"/>
                <a:sym typeface="Courier New"/>
              </a:rPr>
              <a:t>Unit</a:t>
            </a:r>
            <a:r>
              <a:rPr lang="en" sz="1800"/>
              <a:t>. </a:t>
            </a:r>
            <a:endParaRPr sz="1800"/>
          </a:p>
        </p:txBody>
      </p:sp>
      <p:sp>
        <p:nvSpPr>
          <p:cNvPr id="209" name="Google Shape;209;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0" name="Google Shape;210;p33"/>
          <p:cNvSpPr txBox="1"/>
          <p:nvPr/>
        </p:nvSpPr>
        <p:spPr>
          <a:xfrm>
            <a:off x="295450" y="1952850"/>
            <a:ext cx="8520600" cy="1093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printHello(name: String?): Unit {</a:t>
            </a:r>
            <a:endParaRPr sz="1800">
              <a:solidFill>
                <a:srgbClr val="37474F"/>
              </a:solidFill>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"Hi there!"</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5000"/>
              </a:lnSpc>
              <a:spcBef>
                <a:spcPts val="1000"/>
              </a:spcBef>
              <a:spcAft>
                <a:spcPts val="0"/>
              </a:spcAft>
              <a:buNone/>
            </a:pPr>
            <a:r>
              <a:t/>
            </a:r>
            <a:endParaRPr sz="1800">
              <a:latin typeface="Consolas"/>
              <a:ea typeface="Consolas"/>
              <a:cs typeface="Consolas"/>
              <a:sym typeface="Consolas"/>
            </a:endParaRPr>
          </a:p>
        </p:txBody>
      </p:sp>
      <p:sp>
        <p:nvSpPr>
          <p:cNvPr id="211" name="Google Shape;211;p33"/>
          <p:cNvSpPr txBox="1"/>
          <p:nvPr/>
        </p:nvSpPr>
        <p:spPr>
          <a:xfrm>
            <a:off x="311700" y="3455250"/>
            <a:ext cx="5058300" cy="3000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chemeClr val="dk1"/>
                </a:solidFill>
                <a:latin typeface="Courier New"/>
                <a:ea typeface="Courier New"/>
                <a:cs typeface="Courier New"/>
                <a:sym typeface="Courier New"/>
              </a:rPr>
              <a:t>Unit</a:t>
            </a:r>
            <a:r>
              <a:rPr lang="en" sz="1800">
                <a:solidFill>
                  <a:schemeClr val="dk1"/>
                </a:solidFill>
                <a:latin typeface="Roboto"/>
                <a:ea typeface="Roboto"/>
                <a:cs typeface="Roboto"/>
                <a:sym typeface="Roboto"/>
              </a:rPr>
              <a:t> is a type with only one value: </a:t>
            </a:r>
            <a:r>
              <a:rPr lang="en" sz="1800">
                <a:solidFill>
                  <a:schemeClr val="dk1"/>
                </a:solidFill>
                <a:latin typeface="Courier New"/>
                <a:ea typeface="Courier New"/>
                <a:cs typeface="Courier New"/>
                <a:sym typeface="Courier New"/>
              </a:rPr>
              <a:t>Unit</a:t>
            </a:r>
            <a:r>
              <a:rPr lang="en" sz="1800">
                <a:solidFill>
                  <a:schemeClr val="dk1"/>
                </a:solidFill>
                <a:latin typeface="Roboto"/>
                <a:ea typeface="Roboto"/>
                <a:cs typeface="Roboto"/>
                <a:sym typeface="Roboto"/>
              </a:rPr>
              <a:t>.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Unit returning functions</a:t>
            </a:r>
            <a:endParaRPr/>
          </a:p>
        </p:txBody>
      </p:sp>
      <p:sp>
        <p:nvSpPr>
          <p:cNvPr id="217" name="Google Shape;217;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8" name="Google Shape;218;p34"/>
          <p:cNvSpPr txBox="1"/>
          <p:nvPr/>
        </p:nvSpPr>
        <p:spPr>
          <a:xfrm>
            <a:off x="284875" y="1119318"/>
            <a:ext cx="8509800" cy="722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The </a:t>
            </a:r>
            <a:r>
              <a:rPr lang="en" sz="1800">
                <a:latin typeface="Courier New"/>
                <a:ea typeface="Courier New"/>
                <a:cs typeface="Courier New"/>
                <a:sym typeface="Courier New"/>
              </a:rPr>
              <a:t>Unit</a:t>
            </a:r>
            <a:r>
              <a:rPr lang="en" sz="1800">
                <a:latin typeface="Roboto"/>
                <a:ea typeface="Roboto"/>
                <a:cs typeface="Roboto"/>
                <a:sym typeface="Roboto"/>
              </a:rPr>
              <a:t> return type declaration is optional.</a:t>
            </a:r>
            <a:r>
              <a:rPr lang="en" sz="1800">
                <a:latin typeface="Roboto"/>
                <a:ea typeface="Roboto"/>
                <a:cs typeface="Roboto"/>
                <a:sym typeface="Roboto"/>
              </a:rPr>
              <a:t> </a:t>
            </a:r>
            <a:endParaRPr sz="1800">
              <a:latin typeface="Roboto"/>
              <a:ea typeface="Roboto"/>
              <a:cs typeface="Roboto"/>
              <a:sym typeface="Roboto"/>
            </a:endParaRPr>
          </a:p>
        </p:txBody>
      </p:sp>
      <p:sp>
        <p:nvSpPr>
          <p:cNvPr id="219" name="Google Shape;219;p34"/>
          <p:cNvSpPr txBox="1"/>
          <p:nvPr/>
        </p:nvSpPr>
        <p:spPr>
          <a:xfrm>
            <a:off x="284875" y="3242325"/>
            <a:ext cx="7192800" cy="920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500"/>
              </a:spcBef>
              <a:spcAft>
                <a:spcPts val="0"/>
              </a:spcAft>
              <a:buNone/>
            </a:pP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printHello(name: String?) {</a:t>
            </a:r>
            <a:endParaRPr sz="1800">
              <a:solidFill>
                <a:srgbClr val="37474F"/>
              </a:solidFill>
              <a:latin typeface="Consolas"/>
              <a:ea typeface="Consolas"/>
              <a:cs typeface="Consolas"/>
              <a:sym typeface="Consolas"/>
            </a:endParaRPr>
          </a:p>
          <a:p>
            <a:pPr indent="0" lvl="0" marL="0" rtl="0" algn="l">
              <a:lnSpc>
                <a:spcPct val="115000"/>
              </a:lnSpc>
              <a:spcBef>
                <a:spcPts val="500"/>
              </a:spcBef>
              <a:spcAft>
                <a:spcPts val="0"/>
              </a:spcAft>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"Hi there!"</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500"/>
              </a:spcBef>
              <a:spcAft>
                <a:spcPts val="0"/>
              </a:spcAft>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p:txBody>
      </p:sp>
      <p:sp>
        <p:nvSpPr>
          <p:cNvPr id="220" name="Google Shape;220;p34"/>
          <p:cNvSpPr txBox="1"/>
          <p:nvPr/>
        </p:nvSpPr>
        <p:spPr>
          <a:xfrm>
            <a:off x="279475" y="1521675"/>
            <a:ext cx="8520600" cy="10935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5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printHello(name: String?): Unit {</a:t>
            </a:r>
            <a:endParaRPr sz="1800">
              <a:solidFill>
                <a:srgbClr val="37474F"/>
              </a:solidFill>
              <a:latin typeface="Consolas"/>
              <a:ea typeface="Consolas"/>
              <a:cs typeface="Consolas"/>
              <a:sym typeface="Consolas"/>
            </a:endParaRPr>
          </a:p>
          <a:p>
            <a:pPr indent="0" lvl="0" marL="0" rtl="0" algn="l">
              <a:lnSpc>
                <a:spcPct val="115000"/>
              </a:lnSpc>
              <a:spcBef>
                <a:spcPts val="5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"Hi there!"</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15000"/>
              </a:lnSpc>
              <a:spcBef>
                <a:spcPts val="5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15000"/>
              </a:lnSpc>
              <a:spcBef>
                <a:spcPts val="50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15000"/>
              </a:lnSpc>
              <a:spcBef>
                <a:spcPts val="500"/>
              </a:spcBef>
              <a:spcAft>
                <a:spcPts val="0"/>
              </a:spcAft>
              <a:buNone/>
            </a:pPr>
            <a:r>
              <a:t/>
            </a:r>
            <a:endParaRPr sz="1800">
              <a:latin typeface="Consolas"/>
              <a:ea typeface="Consolas"/>
              <a:cs typeface="Consolas"/>
              <a:sym typeface="Consolas"/>
            </a:endParaRPr>
          </a:p>
        </p:txBody>
      </p:sp>
      <p:sp>
        <p:nvSpPr>
          <p:cNvPr id="221" name="Google Shape;221;p34"/>
          <p:cNvSpPr txBox="1"/>
          <p:nvPr/>
        </p:nvSpPr>
        <p:spPr>
          <a:xfrm>
            <a:off x="272150" y="2846625"/>
            <a:ext cx="85098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i</a:t>
            </a:r>
            <a:r>
              <a:rPr lang="en" sz="1800">
                <a:latin typeface="Roboto"/>
                <a:ea typeface="Roboto"/>
                <a:cs typeface="Roboto"/>
                <a:sym typeface="Roboto"/>
              </a:rPr>
              <a:t>s</a:t>
            </a:r>
            <a:r>
              <a:rPr lang="en" sz="1800">
                <a:latin typeface="Roboto"/>
                <a:ea typeface="Roboto"/>
                <a:cs typeface="Roboto"/>
                <a:sym typeface="Roboto"/>
              </a:rPr>
              <a:t> equivalent to:</a:t>
            </a:r>
            <a:endParaRPr sz="1800">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19"/>
                                        </p:tgtEl>
                                        <p:attrNameLst>
                                          <p:attrName>style.visibility</p:attrName>
                                        </p:attrNameLst>
                                      </p:cBhvr>
                                      <p:to>
                                        <p:strVal val="visible"/>
                                      </p:to>
                                    </p:set>
                                    <p:animEffect filter="fade" transition="in">
                                      <p:cBhvr>
                                        <p:cTn dur="1000"/>
                                        <p:tgtEl>
                                          <p:spTgt spid="219"/>
                                        </p:tgtEl>
                                      </p:cBhvr>
                                    </p:animEffect>
                                  </p:childTnLst>
                                </p:cTn>
                              </p:par>
                              <p:par>
                                <p:cTn fill="hold" nodeType="withEffect" presetClass="entr" presetID="10" presetSubtype="0">
                                  <p:stCondLst>
                                    <p:cond delay="0"/>
                                  </p:stCondLst>
                                  <p:childTnLst>
                                    <p:set>
                                      <p:cBhvr>
                                        <p:cTn dur="1" fill="hold">
                                          <p:stCondLst>
                                            <p:cond delay="0"/>
                                          </p:stCondLst>
                                        </p:cTn>
                                        <p:tgtEl>
                                          <p:spTgt spid="221"/>
                                        </p:tgtEl>
                                        <p:attrNameLst>
                                          <p:attrName>style.visibility</p:attrName>
                                        </p:attrNameLst>
                                      </p:cBhvr>
                                      <p:to>
                                        <p:strVal val="visible"/>
                                      </p:to>
                                    </p:set>
                                    <p:animEffect filter="fade" transition="in">
                                      <p:cBhvr>
                                        <p:cTn dur="1000"/>
                                        <p:tgtEl>
                                          <p:spTgt spid="22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5" name="Shape 225"/>
        <p:cNvGrpSpPr/>
        <p:nvPr/>
      </p:nvGrpSpPr>
      <p:grpSpPr>
        <a:xfrm>
          <a:off x="0" y="0"/>
          <a:ext cx="0" cy="0"/>
          <a:chOff x="0" y="0"/>
          <a:chExt cx="0" cy="0"/>
        </a:xfrm>
      </p:grpSpPr>
      <p:sp>
        <p:nvSpPr>
          <p:cNvPr id="226" name="Google Shape;226;p3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Function arguments</a:t>
            </a:r>
            <a:endParaRPr/>
          </a:p>
        </p:txBody>
      </p:sp>
      <p:sp>
        <p:nvSpPr>
          <p:cNvPr id="227" name="Google Shape;227;p35"/>
          <p:cNvSpPr txBox="1"/>
          <p:nvPr>
            <p:ph idx="1" type="body"/>
          </p:nvPr>
        </p:nvSpPr>
        <p:spPr>
          <a:xfrm>
            <a:off x="342900" y="1914475"/>
            <a:ext cx="8489400" cy="6477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Char char="●"/>
            </a:pPr>
            <a:r>
              <a:rPr lang="en" sz="2200"/>
              <a:t>Default parameters</a:t>
            </a:r>
            <a:endParaRPr sz="2200"/>
          </a:p>
        </p:txBody>
      </p:sp>
      <p:sp>
        <p:nvSpPr>
          <p:cNvPr id="228" name="Google Shape;228;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9" name="Google Shape;229;p35"/>
          <p:cNvSpPr txBox="1"/>
          <p:nvPr>
            <p:ph idx="1" type="body"/>
          </p:nvPr>
        </p:nvSpPr>
        <p:spPr>
          <a:xfrm>
            <a:off x="342900" y="2411700"/>
            <a:ext cx="8489400" cy="6477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Char char="●"/>
            </a:pPr>
            <a:r>
              <a:rPr lang="en" sz="2200"/>
              <a:t>Required parameters</a:t>
            </a:r>
            <a:endParaRPr sz="2200"/>
          </a:p>
        </p:txBody>
      </p:sp>
      <p:sp>
        <p:nvSpPr>
          <p:cNvPr id="230" name="Google Shape;230;p35"/>
          <p:cNvSpPr txBox="1"/>
          <p:nvPr>
            <p:ph idx="1" type="body"/>
          </p:nvPr>
        </p:nvSpPr>
        <p:spPr>
          <a:xfrm>
            <a:off x="351625" y="2933700"/>
            <a:ext cx="8489400" cy="647700"/>
          </a:xfrm>
          <a:prstGeom prst="rect">
            <a:avLst/>
          </a:prstGeom>
        </p:spPr>
        <p:txBody>
          <a:bodyPr anchorCtr="0" anchor="t" bIns="91425" lIns="91425" spcFirstLastPara="1" rIns="91425" wrap="square" tIns="91425">
            <a:noAutofit/>
          </a:bodyPr>
          <a:lstStyle/>
          <a:p>
            <a:pPr indent="-368300" lvl="0" marL="457200" rtl="0" algn="l">
              <a:spcBef>
                <a:spcPts val="1000"/>
              </a:spcBef>
              <a:spcAft>
                <a:spcPts val="0"/>
              </a:spcAft>
              <a:buSzPts val="2200"/>
              <a:buChar char="●"/>
            </a:pPr>
            <a:r>
              <a:rPr lang="en" sz="2200"/>
              <a:t>Named arguments</a:t>
            </a:r>
            <a:endParaRPr sz="2200"/>
          </a:p>
        </p:txBody>
      </p:sp>
      <p:sp>
        <p:nvSpPr>
          <p:cNvPr id="231" name="Google Shape;231;p35"/>
          <p:cNvSpPr txBox="1"/>
          <p:nvPr/>
        </p:nvSpPr>
        <p:spPr>
          <a:xfrm>
            <a:off x="351625" y="1472925"/>
            <a:ext cx="7708500" cy="36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latin typeface="Roboto"/>
                <a:ea typeface="Roboto"/>
                <a:cs typeface="Roboto"/>
                <a:sym typeface="Roboto"/>
              </a:rPr>
              <a:t>Functions</a:t>
            </a:r>
            <a:r>
              <a:rPr lang="en" sz="2200">
                <a:latin typeface="Roboto"/>
                <a:ea typeface="Roboto"/>
                <a:cs typeface="Roboto"/>
                <a:sym typeface="Roboto"/>
              </a:rPr>
              <a:t> may have:</a:t>
            </a:r>
            <a:endParaRPr sz="2200">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87" name="Google Shape;87;p18"/>
          <p:cNvSpPr txBox="1"/>
          <p:nvPr>
            <p:ph idx="1" type="body"/>
          </p:nvPr>
        </p:nvSpPr>
        <p:spPr>
          <a:xfrm>
            <a:off x="311700" y="1076275"/>
            <a:ext cx="59580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2000"/>
              <a:t>Lesson 2: Functions</a:t>
            </a:r>
            <a:endParaRPr sz="2000"/>
          </a:p>
          <a:p>
            <a:pPr indent="-355600" lvl="1" marL="914400" rtl="0" algn="l">
              <a:spcBef>
                <a:spcPts val="1000"/>
              </a:spcBef>
              <a:spcAft>
                <a:spcPts val="0"/>
              </a:spcAft>
              <a:buClr>
                <a:schemeClr val="dk1"/>
              </a:buClr>
              <a:buSzPts val="2000"/>
              <a:buChar char="○"/>
            </a:pPr>
            <a:r>
              <a:rPr lang="en" u="sng">
                <a:solidFill>
                  <a:schemeClr val="accent5"/>
                </a:solidFill>
                <a:hlinkClick action="ppaction://hlinksldjump" r:id="rId3">
                  <a:extLst>
                    <a:ext uri="{A12FA001-AC4F-418D-AE19-62706E023703}">
                      <ahyp:hlinkClr val="tx"/>
                    </a:ext>
                  </a:extLst>
                </a:hlinkClick>
              </a:rPr>
              <a:t>Programs in Kotlin</a:t>
            </a:r>
            <a:endParaRPr>
              <a:solidFill>
                <a:schemeClr val="dk1"/>
              </a:solidFill>
            </a:endParaRPr>
          </a:p>
          <a:p>
            <a:pPr indent="-355600" lvl="1" marL="914400" rtl="0" algn="l">
              <a:spcBef>
                <a:spcPts val="0"/>
              </a:spcBef>
              <a:spcAft>
                <a:spcPts val="0"/>
              </a:spcAft>
              <a:buClr>
                <a:schemeClr val="dk1"/>
              </a:buClr>
              <a:buSzPts val="2000"/>
              <a:buChar char="○"/>
            </a:pPr>
            <a:r>
              <a:rPr lang="en" u="sng">
                <a:solidFill>
                  <a:schemeClr val="accent5"/>
                </a:solidFill>
                <a:hlinkClick action="ppaction://hlinksldjump" r:id="rId4">
                  <a:extLst>
                    <a:ext uri="{A12FA001-AC4F-418D-AE19-62706E023703}">
                      <ahyp:hlinkClr val="tx"/>
                    </a:ext>
                  </a:extLst>
                </a:hlinkClick>
              </a:rPr>
              <a:t>(Almost) Everything has a value</a:t>
            </a:r>
            <a:endParaRPr>
              <a:solidFill>
                <a:schemeClr val="dk1"/>
              </a:solidFill>
            </a:endParaRPr>
          </a:p>
          <a:p>
            <a:pPr indent="-355600" lvl="1" marL="914400" rtl="0" algn="l">
              <a:spcBef>
                <a:spcPts val="0"/>
              </a:spcBef>
              <a:spcAft>
                <a:spcPts val="0"/>
              </a:spcAft>
              <a:buClr>
                <a:schemeClr val="dk1"/>
              </a:buClr>
              <a:buSzPts val="2000"/>
              <a:buChar char="○"/>
            </a:pPr>
            <a:r>
              <a:rPr lang="en" u="sng">
                <a:solidFill>
                  <a:schemeClr val="accent5"/>
                </a:solidFill>
                <a:hlinkClick action="ppaction://hlinksldjump" r:id="rId5">
                  <a:extLst>
                    <a:ext uri="{A12FA001-AC4F-418D-AE19-62706E023703}">
                      <ahyp:hlinkClr val="tx"/>
                    </a:ext>
                  </a:extLst>
                </a:hlinkClick>
              </a:rPr>
              <a:t>Functions</a:t>
            </a:r>
            <a:r>
              <a:rPr lang="en" u="sng">
                <a:solidFill>
                  <a:schemeClr val="accent5"/>
                </a:solidFill>
                <a:hlinkClick action="ppaction://hlinksldjump" r:id="rId6">
                  <a:extLst>
                    <a:ext uri="{A12FA001-AC4F-418D-AE19-62706E023703}">
                      <ahyp:hlinkClr val="tx"/>
                    </a:ext>
                  </a:extLst>
                </a:hlinkClick>
              </a:rPr>
              <a:t> in Kotlin</a:t>
            </a:r>
            <a:endParaRPr>
              <a:solidFill>
                <a:schemeClr val="dk1"/>
              </a:solidFill>
            </a:endParaRPr>
          </a:p>
          <a:p>
            <a:pPr indent="-355600" lvl="1" marL="914400" rtl="0" algn="l">
              <a:spcBef>
                <a:spcPts val="0"/>
              </a:spcBef>
              <a:spcAft>
                <a:spcPts val="0"/>
              </a:spcAft>
              <a:buClr>
                <a:schemeClr val="dk1"/>
              </a:buClr>
              <a:buSzPts val="2000"/>
              <a:buChar char="○"/>
            </a:pPr>
            <a:r>
              <a:rPr lang="en" u="sng">
                <a:solidFill>
                  <a:schemeClr val="accent5"/>
                </a:solidFill>
                <a:hlinkClick action="ppaction://hlinksldjump" r:id="rId7">
                  <a:extLst>
                    <a:ext uri="{A12FA001-AC4F-418D-AE19-62706E023703}">
                      <ahyp:hlinkClr val="tx"/>
                    </a:ext>
                  </a:extLst>
                </a:hlinkClick>
              </a:rPr>
              <a:t>Compact functions</a:t>
            </a:r>
            <a:endParaRPr>
              <a:solidFill>
                <a:schemeClr val="dk1"/>
              </a:solidFill>
            </a:endParaRPr>
          </a:p>
          <a:p>
            <a:pPr indent="-355600" lvl="1" marL="914400" rtl="0" algn="l">
              <a:spcBef>
                <a:spcPts val="0"/>
              </a:spcBef>
              <a:spcAft>
                <a:spcPts val="0"/>
              </a:spcAft>
              <a:buClr>
                <a:schemeClr val="dk1"/>
              </a:buClr>
              <a:buSzPts val="2000"/>
              <a:buChar char="○"/>
            </a:pPr>
            <a:r>
              <a:rPr lang="en" u="sng">
                <a:solidFill>
                  <a:schemeClr val="accent5"/>
                </a:solidFill>
                <a:hlinkClick action="ppaction://hlinksldjump" r:id="rId8">
                  <a:extLst>
                    <a:ext uri="{A12FA001-AC4F-418D-AE19-62706E023703}">
                      <ahyp:hlinkClr val="tx"/>
                    </a:ext>
                  </a:extLst>
                </a:hlinkClick>
              </a:rPr>
              <a:t>Lambdas and higher-order functions</a:t>
            </a:r>
            <a:endParaRPr>
              <a:solidFill>
                <a:schemeClr val="dk1"/>
              </a:solidFill>
            </a:endParaRPr>
          </a:p>
          <a:p>
            <a:pPr indent="-355600" lvl="1" marL="914400" rtl="0" algn="l">
              <a:spcBef>
                <a:spcPts val="0"/>
              </a:spcBef>
              <a:spcAft>
                <a:spcPts val="0"/>
              </a:spcAft>
              <a:buClr>
                <a:schemeClr val="dk1"/>
              </a:buClr>
              <a:buSzPts val="2000"/>
              <a:buChar char="○"/>
            </a:pPr>
            <a:r>
              <a:rPr lang="en" u="sng">
                <a:solidFill>
                  <a:schemeClr val="accent5"/>
                </a:solidFill>
                <a:hlinkClick action="ppaction://hlinksldjump" r:id="rId9">
                  <a:extLst>
                    <a:ext uri="{A12FA001-AC4F-418D-AE19-62706E023703}">
                      <ahyp:hlinkClr val="tx"/>
                    </a:ext>
                  </a:extLst>
                </a:hlinkClick>
              </a:rPr>
              <a:t>List filters</a:t>
            </a:r>
            <a:endParaRPr>
              <a:solidFill>
                <a:schemeClr val="dk1"/>
              </a:solidFill>
            </a:endParaRPr>
          </a:p>
          <a:p>
            <a:pPr indent="-355600" lvl="1" marL="914400" rtl="0" algn="l">
              <a:spcBef>
                <a:spcPts val="0"/>
              </a:spcBef>
              <a:spcAft>
                <a:spcPts val="0"/>
              </a:spcAft>
              <a:buClr>
                <a:schemeClr val="dk1"/>
              </a:buClr>
              <a:buSzPts val="2000"/>
              <a:buChar char="○"/>
            </a:pPr>
            <a:r>
              <a:rPr lang="en" u="sng">
                <a:solidFill>
                  <a:schemeClr val="accent5"/>
                </a:solidFill>
                <a:hlinkClick action="ppaction://hlinksldjump" r:id="rId10">
                  <a:extLst>
                    <a:ext uri="{A12FA001-AC4F-418D-AE19-62706E023703}">
                      <ahyp:hlinkClr val="tx"/>
                    </a:ext>
                  </a:extLst>
                </a:hlinkClick>
              </a:rPr>
              <a:t>Summary</a:t>
            </a:r>
            <a:endParaRPr/>
          </a:p>
        </p:txBody>
      </p:sp>
      <p:sp>
        <p:nvSpPr>
          <p:cNvPr id="88" name="Google Shape;88;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5" name="Shape 235"/>
        <p:cNvGrpSpPr/>
        <p:nvPr/>
      </p:nvGrpSpPr>
      <p:grpSpPr>
        <a:xfrm>
          <a:off x="0" y="0"/>
          <a:ext cx="0" cy="0"/>
          <a:chOff x="0" y="0"/>
          <a:chExt cx="0" cy="0"/>
        </a:xfrm>
      </p:grpSpPr>
      <p:sp>
        <p:nvSpPr>
          <p:cNvPr id="236" name="Google Shape;236;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Default parameters</a:t>
            </a:r>
            <a:endParaRPr/>
          </a:p>
        </p:txBody>
      </p:sp>
      <p:sp>
        <p:nvSpPr>
          <p:cNvPr id="237" name="Google Shape;237;p36"/>
          <p:cNvSpPr txBox="1"/>
          <p:nvPr>
            <p:ph idx="1" type="body"/>
          </p:nvPr>
        </p:nvSpPr>
        <p:spPr>
          <a:xfrm>
            <a:off x="311700" y="1838275"/>
            <a:ext cx="8520600" cy="10992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drive(</a:t>
            </a:r>
            <a:r>
              <a:rPr b="1" lang="en" sz="1800">
                <a:latin typeface="Consolas"/>
                <a:ea typeface="Consolas"/>
                <a:cs typeface="Consolas"/>
                <a:sym typeface="Consolas"/>
              </a:rPr>
              <a:t>speed: String = </a:t>
            </a:r>
            <a:r>
              <a:rPr b="1" lang="en" sz="1800">
                <a:solidFill>
                  <a:srgbClr val="388E3C"/>
                </a:solidFill>
                <a:latin typeface="Consolas"/>
                <a:ea typeface="Consolas"/>
                <a:cs typeface="Consolas"/>
                <a:sym typeface="Consolas"/>
              </a:rPr>
              <a:t>"fast"</a:t>
            </a: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   println(</a:t>
            </a:r>
            <a:r>
              <a:rPr lang="en" sz="1800">
                <a:solidFill>
                  <a:srgbClr val="388E3C"/>
                </a:solidFill>
                <a:latin typeface="Consolas"/>
                <a:ea typeface="Consolas"/>
                <a:cs typeface="Consolas"/>
                <a:sym typeface="Consolas"/>
              </a:rPr>
              <a:t>"driving</a:t>
            </a: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$speed</a:t>
            </a:r>
            <a:r>
              <a:rPr lang="en" sz="1800">
                <a:solidFill>
                  <a:srgbClr val="388E3C"/>
                </a:solidFill>
                <a:latin typeface="Consolas"/>
                <a:ea typeface="Consolas"/>
                <a:cs typeface="Consolas"/>
                <a:sym typeface="Consolas"/>
              </a:rPr>
              <a:t>"</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a:t>
            </a:r>
            <a:endParaRPr/>
          </a:p>
        </p:txBody>
      </p:sp>
      <p:sp>
        <p:nvSpPr>
          <p:cNvPr id="238" name="Google Shape;238;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39" name="Google Shape;239;p36"/>
          <p:cNvSpPr txBox="1"/>
          <p:nvPr/>
        </p:nvSpPr>
        <p:spPr>
          <a:xfrm>
            <a:off x="311650" y="1134750"/>
            <a:ext cx="83328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Default values provide a fallback if no parameter value is passed. </a:t>
            </a:r>
            <a:endParaRPr sz="1800">
              <a:latin typeface="Roboto"/>
              <a:ea typeface="Roboto"/>
              <a:cs typeface="Roboto"/>
              <a:sym typeface="Roboto"/>
            </a:endParaRPr>
          </a:p>
        </p:txBody>
      </p:sp>
      <p:sp>
        <p:nvSpPr>
          <p:cNvPr id="240" name="Google Shape;240;p36"/>
          <p:cNvSpPr txBox="1"/>
          <p:nvPr/>
        </p:nvSpPr>
        <p:spPr>
          <a:xfrm>
            <a:off x="311650" y="3156350"/>
            <a:ext cx="8332800" cy="13320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drive() </a:t>
            </a:r>
            <a:r>
              <a:rPr lang="en" sz="1800">
                <a:solidFill>
                  <a:srgbClr val="1155CC"/>
                </a:solidFill>
                <a:latin typeface="Consolas"/>
                <a:ea typeface="Consolas"/>
                <a:cs typeface="Consolas"/>
                <a:sym typeface="Consolas"/>
              </a:rPr>
              <a:t>⇒ driving fast</a:t>
            </a:r>
            <a:endParaRPr sz="1800">
              <a:solidFill>
                <a:schemeClr val="dk1"/>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drive(</a:t>
            </a:r>
            <a:r>
              <a:rPr lang="en" sz="1800">
                <a:solidFill>
                  <a:srgbClr val="388E3C"/>
                </a:solidFill>
                <a:latin typeface="Consolas"/>
                <a:ea typeface="Consolas"/>
                <a:cs typeface="Consolas"/>
                <a:sym typeface="Consolas"/>
              </a:rPr>
              <a:t>"slow"</a:t>
            </a:r>
            <a:r>
              <a:rPr lang="en" sz="1800">
                <a:solidFill>
                  <a:schemeClr val="dk1"/>
                </a:solidFill>
                <a:latin typeface="Consolas"/>
                <a:ea typeface="Consolas"/>
                <a:cs typeface="Consolas"/>
                <a:sym typeface="Consolas"/>
              </a:rPr>
              <a:t>) </a:t>
            </a:r>
            <a:r>
              <a:rPr lang="en" sz="1800">
                <a:solidFill>
                  <a:srgbClr val="1155CC"/>
                </a:solidFill>
                <a:latin typeface="Consolas"/>
                <a:ea typeface="Consolas"/>
                <a:cs typeface="Consolas"/>
                <a:sym typeface="Consolas"/>
              </a:rPr>
              <a:t>⇒</a:t>
            </a:r>
            <a:r>
              <a:rPr lang="en" sz="1800">
                <a:solidFill>
                  <a:schemeClr val="dk1"/>
                </a:solidFill>
                <a:latin typeface="Consolas"/>
                <a:ea typeface="Consolas"/>
                <a:cs typeface="Consolas"/>
                <a:sym typeface="Consolas"/>
              </a:rPr>
              <a:t> </a:t>
            </a:r>
            <a:r>
              <a:rPr lang="en" sz="1800">
                <a:solidFill>
                  <a:srgbClr val="1155CC"/>
                </a:solidFill>
                <a:latin typeface="Consolas"/>
                <a:ea typeface="Consolas"/>
                <a:cs typeface="Consolas"/>
                <a:sym typeface="Consolas"/>
              </a:rPr>
              <a:t>driving slowly</a:t>
            </a:r>
            <a:endParaRPr sz="1800">
              <a:solidFill>
                <a:schemeClr val="dk1"/>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drive(speed = </a:t>
            </a:r>
            <a:r>
              <a:rPr lang="en" sz="1800">
                <a:solidFill>
                  <a:srgbClr val="388E3C"/>
                </a:solidFill>
                <a:latin typeface="Consolas"/>
                <a:ea typeface="Consolas"/>
                <a:cs typeface="Consolas"/>
                <a:sym typeface="Consolas"/>
              </a:rPr>
              <a:t>"turtle-like"</a:t>
            </a:r>
            <a:r>
              <a:rPr lang="en" sz="1800">
                <a:solidFill>
                  <a:schemeClr val="dk1"/>
                </a:solidFill>
                <a:latin typeface="Consolas"/>
                <a:ea typeface="Consolas"/>
                <a:cs typeface="Consolas"/>
                <a:sym typeface="Consolas"/>
              </a:rPr>
              <a:t>) </a:t>
            </a:r>
            <a:r>
              <a:rPr lang="en" sz="1800">
                <a:solidFill>
                  <a:srgbClr val="1155CC"/>
                </a:solidFill>
                <a:latin typeface="Consolas"/>
                <a:ea typeface="Consolas"/>
                <a:cs typeface="Consolas"/>
                <a:sym typeface="Consolas"/>
              </a:rPr>
              <a:t>⇒ driving turtle-like</a:t>
            </a:r>
            <a:endParaRPr>
              <a:solidFill>
                <a:srgbClr val="1155CC"/>
              </a:solidFill>
              <a:latin typeface="Roboto"/>
              <a:ea typeface="Roboto"/>
              <a:cs typeface="Roboto"/>
              <a:sym typeface="Roboto"/>
            </a:endParaRPr>
          </a:p>
        </p:txBody>
      </p:sp>
      <p:sp>
        <p:nvSpPr>
          <p:cNvPr id="241" name="Google Shape;241;p36"/>
          <p:cNvSpPr/>
          <p:nvPr/>
        </p:nvSpPr>
        <p:spPr>
          <a:xfrm>
            <a:off x="3366471" y="1921325"/>
            <a:ext cx="1060800" cy="330000"/>
          </a:xfrm>
          <a:prstGeom prst="rect">
            <a:avLst/>
          </a:prstGeom>
          <a:noFill/>
          <a:ln cap="flat" cmpd="sng" w="19050">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solidFill>
                <a:srgbClr val="4CAF50"/>
              </a:solidFill>
            </a:endParaRPr>
          </a:p>
        </p:txBody>
      </p:sp>
      <p:cxnSp>
        <p:nvCxnSpPr>
          <p:cNvPr id="242" name="Google Shape;242;p36"/>
          <p:cNvCxnSpPr/>
          <p:nvPr/>
        </p:nvCxnSpPr>
        <p:spPr>
          <a:xfrm>
            <a:off x="4093800" y="2357050"/>
            <a:ext cx="1071000" cy="482100"/>
          </a:xfrm>
          <a:prstGeom prst="straightConnector1">
            <a:avLst/>
          </a:prstGeom>
          <a:noFill/>
          <a:ln cap="flat" cmpd="sng" w="28575">
            <a:solidFill>
              <a:srgbClr val="4CAF50"/>
            </a:solidFill>
            <a:prstDash val="solid"/>
            <a:round/>
            <a:headEnd len="med" w="med" type="triangle"/>
            <a:tailEnd len="med" w="med" type="none"/>
          </a:ln>
        </p:spPr>
      </p:cxnSp>
      <p:sp>
        <p:nvSpPr>
          <p:cNvPr id="243" name="Google Shape;243;p36"/>
          <p:cNvSpPr txBox="1"/>
          <p:nvPr/>
        </p:nvSpPr>
        <p:spPr>
          <a:xfrm>
            <a:off x="5178575" y="2637200"/>
            <a:ext cx="3038400" cy="734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n" sz="1800">
                <a:solidFill>
                  <a:schemeClr val="dk1"/>
                </a:solidFill>
                <a:latin typeface="Roboto"/>
                <a:ea typeface="Roboto"/>
                <a:cs typeface="Roboto"/>
                <a:sym typeface="Roboto"/>
              </a:rPr>
              <a:t>Use "=" after the type</a:t>
            </a:r>
            <a:endParaRPr b="1" sz="1800">
              <a:solidFill>
                <a:schemeClr val="dk1"/>
              </a:solidFill>
              <a:latin typeface="Roboto"/>
              <a:ea typeface="Roboto"/>
              <a:cs typeface="Roboto"/>
              <a:sym typeface="Roboto"/>
            </a:endParaRPr>
          </a:p>
          <a:p>
            <a:pPr indent="0" lvl="0" marL="0" rtl="0" algn="l">
              <a:spcBef>
                <a:spcPts val="0"/>
              </a:spcBef>
              <a:spcAft>
                <a:spcPts val="0"/>
              </a:spcAft>
              <a:buClr>
                <a:schemeClr val="dk1"/>
              </a:buClr>
              <a:buSzPts val="1100"/>
              <a:buFont typeface="Arial"/>
              <a:buNone/>
            </a:pPr>
            <a:r>
              <a:rPr b="1" lang="en" sz="1800">
                <a:solidFill>
                  <a:schemeClr val="dk1"/>
                </a:solidFill>
                <a:latin typeface="Roboto"/>
                <a:ea typeface="Roboto"/>
                <a:cs typeface="Roboto"/>
                <a:sym typeface="Roboto"/>
              </a:rPr>
              <a:t>to define default values</a:t>
            </a:r>
            <a:endParaRPr b="1" sz="1800">
              <a:latin typeface="Roboto"/>
              <a:ea typeface="Roboto"/>
              <a:cs typeface="Roboto"/>
              <a:sym typeface="Roboto"/>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Required p</a:t>
            </a:r>
            <a:r>
              <a:rPr lang="en"/>
              <a:t>arameters</a:t>
            </a:r>
            <a:endParaRPr/>
          </a:p>
        </p:txBody>
      </p:sp>
      <p:sp>
        <p:nvSpPr>
          <p:cNvPr id="249" name="Google Shape;249;p37"/>
          <p:cNvSpPr txBox="1"/>
          <p:nvPr>
            <p:ph idx="1" type="body"/>
          </p:nvPr>
        </p:nvSpPr>
        <p:spPr>
          <a:xfrm>
            <a:off x="311700" y="1457275"/>
            <a:ext cx="8520600" cy="471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If</a:t>
            </a:r>
            <a:r>
              <a:rPr lang="en" sz="1800"/>
              <a:t> no default is specified for a parameter, the corresponding argument is required</a:t>
            </a:r>
            <a:r>
              <a:rPr lang="en" sz="1800"/>
              <a:t>.</a:t>
            </a:r>
            <a:endParaRPr sz="1800"/>
          </a:p>
        </p:txBody>
      </p:sp>
      <p:sp>
        <p:nvSpPr>
          <p:cNvPr id="250" name="Google Shape;250;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51" name="Google Shape;251;p37"/>
          <p:cNvSpPr txBox="1"/>
          <p:nvPr/>
        </p:nvSpPr>
        <p:spPr>
          <a:xfrm>
            <a:off x="434275" y="2688100"/>
            <a:ext cx="8397900" cy="1116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tempToday(</a:t>
            </a:r>
            <a:r>
              <a:rPr b="1" lang="en" sz="1800">
                <a:latin typeface="Consolas"/>
                <a:ea typeface="Consolas"/>
                <a:cs typeface="Consolas"/>
                <a:sym typeface="Consolas"/>
              </a:rPr>
              <a:t>day: String</a:t>
            </a:r>
            <a:r>
              <a:rPr lang="en" sz="1800">
                <a:latin typeface="Consolas"/>
                <a:ea typeface="Consolas"/>
                <a:cs typeface="Consolas"/>
                <a:sym typeface="Consolas"/>
              </a:rPr>
              <a:t>,</a:t>
            </a:r>
            <a:r>
              <a:rPr b="1" lang="en" sz="1800">
                <a:latin typeface="Consolas"/>
                <a:ea typeface="Consolas"/>
                <a:cs typeface="Consolas"/>
                <a:sym typeface="Consolas"/>
              </a:rPr>
              <a:t> temp: Int</a:t>
            </a: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rPr lang="en" sz="1800">
                <a:latin typeface="Consolas"/>
                <a:ea typeface="Consolas"/>
                <a:cs typeface="Consolas"/>
                <a:sym typeface="Consolas"/>
              </a:rPr>
              <a:t>    println(</a:t>
            </a:r>
            <a:r>
              <a:rPr lang="en" sz="1800">
                <a:solidFill>
                  <a:srgbClr val="388E3C"/>
                </a:solidFill>
                <a:latin typeface="Consolas"/>
                <a:ea typeface="Consolas"/>
                <a:cs typeface="Consolas"/>
                <a:sym typeface="Consolas"/>
              </a:rPr>
              <a:t>"Today is </a:t>
            </a:r>
            <a:r>
              <a:rPr lang="en" sz="1800">
                <a:solidFill>
                  <a:srgbClr val="C53929"/>
                </a:solidFill>
                <a:latin typeface="Consolas"/>
                <a:ea typeface="Consolas"/>
                <a:cs typeface="Consolas"/>
                <a:sym typeface="Consolas"/>
              </a:rPr>
              <a:t>$day</a:t>
            </a:r>
            <a:r>
              <a:rPr lang="en" sz="1800">
                <a:solidFill>
                  <a:srgbClr val="388E3C"/>
                </a:solidFill>
                <a:latin typeface="Consolas"/>
                <a:ea typeface="Consolas"/>
                <a:cs typeface="Consolas"/>
                <a:sym typeface="Consolas"/>
              </a:rPr>
              <a:t> and it's </a:t>
            </a:r>
            <a:r>
              <a:rPr lang="en" sz="1800">
                <a:solidFill>
                  <a:srgbClr val="C53929"/>
                </a:solidFill>
                <a:latin typeface="Consolas"/>
                <a:ea typeface="Consolas"/>
                <a:cs typeface="Consolas"/>
                <a:sym typeface="Consolas"/>
              </a:rPr>
              <a:t>$temp</a:t>
            </a:r>
            <a:r>
              <a:rPr lang="en" sz="1800">
                <a:solidFill>
                  <a:srgbClr val="388E3C"/>
                </a:solidFill>
                <a:latin typeface="Consolas"/>
                <a:ea typeface="Consolas"/>
                <a:cs typeface="Consolas"/>
                <a:sym typeface="Consolas"/>
              </a:rPr>
              <a:t> degrees."</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5000"/>
              </a:lnSpc>
              <a:spcBef>
                <a:spcPts val="100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5000"/>
              </a:lnSpc>
              <a:spcBef>
                <a:spcPts val="1000"/>
              </a:spcBef>
              <a:spcAft>
                <a:spcPts val="0"/>
              </a:spcAft>
              <a:buNone/>
            </a:pPr>
            <a:r>
              <a:t/>
            </a:r>
            <a:endParaRPr sz="1800">
              <a:latin typeface="Consolas"/>
              <a:ea typeface="Consolas"/>
              <a:cs typeface="Consolas"/>
              <a:sym typeface="Consolas"/>
            </a:endParaRPr>
          </a:p>
        </p:txBody>
      </p:sp>
      <p:sp>
        <p:nvSpPr>
          <p:cNvPr id="252" name="Google Shape;252;p37"/>
          <p:cNvSpPr/>
          <p:nvPr/>
        </p:nvSpPr>
        <p:spPr>
          <a:xfrm>
            <a:off x="2242450" y="2925525"/>
            <a:ext cx="2803200" cy="285600"/>
          </a:xfrm>
          <a:prstGeom prst="rect">
            <a:avLst/>
          </a:prstGeom>
          <a:noFill/>
          <a:ln cap="flat" cmpd="sng" w="19050">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53" name="Google Shape;253;p37"/>
          <p:cNvCxnSpPr/>
          <p:nvPr/>
        </p:nvCxnSpPr>
        <p:spPr>
          <a:xfrm flipH="1" rot="10800000">
            <a:off x="3858975" y="2408400"/>
            <a:ext cx="805800" cy="389100"/>
          </a:xfrm>
          <a:prstGeom prst="straightConnector1">
            <a:avLst/>
          </a:prstGeom>
          <a:noFill/>
          <a:ln cap="flat" cmpd="sng" w="28575">
            <a:solidFill>
              <a:srgbClr val="4CAF50"/>
            </a:solidFill>
            <a:prstDash val="solid"/>
            <a:round/>
            <a:headEnd len="med" w="med" type="triangle"/>
            <a:tailEnd len="med" w="med" type="none"/>
          </a:ln>
        </p:spPr>
      </p:cxnSp>
      <p:sp>
        <p:nvSpPr>
          <p:cNvPr id="254" name="Google Shape;254;p37"/>
          <p:cNvSpPr txBox="1"/>
          <p:nvPr/>
        </p:nvSpPr>
        <p:spPr>
          <a:xfrm>
            <a:off x="4746150" y="2148900"/>
            <a:ext cx="2422200" cy="47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Roboto"/>
                <a:ea typeface="Roboto"/>
                <a:cs typeface="Roboto"/>
                <a:sym typeface="Roboto"/>
              </a:rPr>
              <a:t>Required parameters</a:t>
            </a:r>
            <a:endParaRPr b="1" sz="1800">
              <a:latin typeface="Roboto"/>
              <a:ea typeface="Roboto"/>
              <a:cs typeface="Roboto"/>
              <a:sym typeface="Robo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8" name="Shape 258"/>
        <p:cNvGrpSpPr/>
        <p:nvPr/>
      </p:nvGrpSpPr>
      <p:grpSpPr>
        <a:xfrm>
          <a:off x="0" y="0"/>
          <a:ext cx="0" cy="0"/>
          <a:chOff x="0" y="0"/>
          <a:chExt cx="0" cy="0"/>
        </a:xfrm>
      </p:grpSpPr>
      <p:sp>
        <p:nvSpPr>
          <p:cNvPr id="259" name="Google Shape;259;p3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Default versus required parameters</a:t>
            </a:r>
            <a:endParaRPr/>
          </a:p>
        </p:txBody>
      </p:sp>
      <p:sp>
        <p:nvSpPr>
          <p:cNvPr id="260" name="Google Shape;260;p38"/>
          <p:cNvSpPr txBox="1"/>
          <p:nvPr>
            <p:ph idx="1" type="body"/>
          </p:nvPr>
        </p:nvSpPr>
        <p:spPr>
          <a:xfrm>
            <a:off x="311700" y="1270800"/>
            <a:ext cx="8520600" cy="462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Functions can have a mix of default and required parameters. </a:t>
            </a:r>
            <a:endParaRPr sz="1800"/>
          </a:p>
        </p:txBody>
      </p:sp>
      <p:sp>
        <p:nvSpPr>
          <p:cNvPr id="261" name="Google Shape;261;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62" name="Google Shape;262;p38"/>
          <p:cNvSpPr txBox="1"/>
          <p:nvPr/>
        </p:nvSpPr>
        <p:spPr>
          <a:xfrm>
            <a:off x="296250" y="1766447"/>
            <a:ext cx="8399100" cy="1452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a:t>
            </a:r>
            <a:r>
              <a:rPr lang="en" sz="1800">
                <a:latin typeface="Consolas"/>
                <a:ea typeface="Consolas"/>
                <a:cs typeface="Consolas"/>
                <a:sym typeface="Consolas"/>
              </a:rPr>
              <a:t>reformat</a:t>
            </a:r>
            <a:r>
              <a:rPr lang="en" sz="1800">
                <a:latin typeface="Consolas"/>
                <a:ea typeface="Consolas"/>
                <a:cs typeface="Consolas"/>
                <a:sym typeface="Consolas"/>
              </a:rPr>
              <a:t>(str: String,</a:t>
            </a:r>
            <a:endParaRPr sz="1800">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chemeClr val="dk1"/>
                </a:solidFill>
                <a:latin typeface="Consolas"/>
                <a:ea typeface="Consolas"/>
                <a:cs typeface="Consolas"/>
                <a:sym typeface="Consolas"/>
              </a:rPr>
              <a:t>divideByCamelHumps: Boolean,</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wordSeparator: Char,</a:t>
            </a:r>
            <a:endParaRPr sz="1800">
              <a:solidFill>
                <a:schemeClr val="dk1"/>
              </a:solidFill>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latin typeface="Consolas"/>
                <a:ea typeface="Consolas"/>
                <a:cs typeface="Consolas"/>
                <a:sym typeface="Consolas"/>
              </a:rPr>
              <a:t>             normalizeCase: Boolean = </a:t>
            </a:r>
            <a:r>
              <a:rPr lang="en" sz="1800">
                <a:solidFill>
                  <a:srgbClr val="3F51B5"/>
                </a:solidFill>
                <a:latin typeface="Consolas"/>
                <a:ea typeface="Consolas"/>
                <a:cs typeface="Consolas"/>
                <a:sym typeface="Consolas"/>
              </a:rPr>
              <a:t>true</a:t>
            </a:r>
            <a:r>
              <a:rPr lang="en" sz="1800">
                <a:solidFill>
                  <a:schemeClr val="dk1"/>
                </a:solidFill>
                <a:latin typeface="Consolas"/>
                <a:ea typeface="Consolas"/>
                <a:cs typeface="Consolas"/>
                <a:sym typeface="Consolas"/>
              </a:rPr>
              <a:t>)</a:t>
            </a: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263" name="Google Shape;263;p38"/>
          <p:cNvSpPr/>
          <p:nvPr/>
        </p:nvSpPr>
        <p:spPr>
          <a:xfrm>
            <a:off x="1969575" y="2822445"/>
            <a:ext cx="3722700" cy="299400"/>
          </a:xfrm>
          <a:prstGeom prst="rect">
            <a:avLst/>
          </a:prstGeom>
          <a:noFill/>
          <a:ln cap="flat" cmpd="sng" w="19050">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264" name="Google Shape;264;p38"/>
          <p:cNvCxnSpPr/>
          <p:nvPr/>
        </p:nvCxnSpPr>
        <p:spPr>
          <a:xfrm flipH="1" rot="10800000">
            <a:off x="5381150" y="2595058"/>
            <a:ext cx="1016700" cy="158700"/>
          </a:xfrm>
          <a:prstGeom prst="straightConnector1">
            <a:avLst/>
          </a:prstGeom>
          <a:noFill/>
          <a:ln cap="flat" cmpd="sng" w="28575">
            <a:solidFill>
              <a:srgbClr val="4CAF50"/>
            </a:solidFill>
            <a:prstDash val="solid"/>
            <a:round/>
            <a:headEnd len="med" w="med" type="triangle"/>
            <a:tailEnd len="med" w="med" type="none"/>
          </a:ln>
        </p:spPr>
      </p:cxnSp>
      <p:sp>
        <p:nvSpPr>
          <p:cNvPr id="265" name="Google Shape;265;p38"/>
          <p:cNvSpPr txBox="1"/>
          <p:nvPr/>
        </p:nvSpPr>
        <p:spPr>
          <a:xfrm>
            <a:off x="6397850" y="2359833"/>
            <a:ext cx="2150700" cy="46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Roboto"/>
                <a:ea typeface="Roboto"/>
                <a:cs typeface="Roboto"/>
                <a:sym typeface="Roboto"/>
              </a:rPr>
              <a:t>Has default value</a:t>
            </a:r>
            <a:endParaRPr b="1" sz="1800">
              <a:latin typeface="Roboto"/>
              <a:ea typeface="Roboto"/>
              <a:cs typeface="Roboto"/>
              <a:sym typeface="Roboto"/>
            </a:endParaRPr>
          </a:p>
        </p:txBody>
      </p:sp>
      <p:sp>
        <p:nvSpPr>
          <p:cNvPr id="266" name="Google Shape;266;p38"/>
          <p:cNvSpPr txBox="1"/>
          <p:nvPr/>
        </p:nvSpPr>
        <p:spPr>
          <a:xfrm>
            <a:off x="319450" y="3783200"/>
            <a:ext cx="7885800" cy="4623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reformat(</a:t>
            </a:r>
            <a:r>
              <a:rPr lang="en" sz="1800">
                <a:solidFill>
                  <a:srgbClr val="388E3C"/>
                </a:solidFill>
                <a:latin typeface="Consolas"/>
                <a:ea typeface="Consolas"/>
                <a:cs typeface="Consolas"/>
                <a:sym typeface="Consolas"/>
              </a:rPr>
              <a:t>"Today is a day like no other day"</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false</a:t>
            </a:r>
            <a:r>
              <a:rPr lang="en" sz="1800">
                <a:solidFill>
                  <a:srgbClr val="37474F"/>
                </a:solidFill>
                <a:latin typeface="Consolas"/>
                <a:ea typeface="Consolas"/>
                <a:cs typeface="Consolas"/>
                <a:sym typeface="Consolas"/>
              </a:rPr>
              <a:t>, </a:t>
            </a:r>
            <a:r>
              <a:rPr lang="en" sz="1800">
                <a:solidFill>
                  <a:srgbClr val="388E3C"/>
                </a:solidFill>
                <a:latin typeface="Consolas"/>
                <a:ea typeface="Consolas"/>
                <a:cs typeface="Consolas"/>
                <a:sym typeface="Consolas"/>
              </a:rPr>
              <a:t>'_'</a:t>
            </a:r>
            <a:r>
              <a:rPr lang="en" sz="1800">
                <a:solidFill>
                  <a:srgbClr val="37474F"/>
                </a:solidFill>
                <a:latin typeface="Consolas"/>
                <a:ea typeface="Consolas"/>
                <a:cs typeface="Consolas"/>
                <a:sym typeface="Consolas"/>
              </a:rPr>
              <a:t>)</a:t>
            </a:r>
            <a:endParaRPr sz="1800">
              <a:solidFill>
                <a:schemeClr val="dk1"/>
              </a:solidFill>
              <a:latin typeface="Consolas"/>
              <a:ea typeface="Consolas"/>
              <a:cs typeface="Consolas"/>
              <a:sym typeface="Consolas"/>
            </a:endParaRPr>
          </a:p>
        </p:txBody>
      </p:sp>
      <p:sp>
        <p:nvSpPr>
          <p:cNvPr id="267" name="Google Shape;267;p38"/>
          <p:cNvSpPr txBox="1"/>
          <p:nvPr>
            <p:ph idx="1" type="body"/>
          </p:nvPr>
        </p:nvSpPr>
        <p:spPr>
          <a:xfrm>
            <a:off x="311700" y="3355750"/>
            <a:ext cx="85206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Pass in</a:t>
            </a:r>
            <a:r>
              <a:rPr lang="en" sz="1800">
                <a:solidFill>
                  <a:schemeClr val="dk1"/>
                </a:solidFill>
              </a:rPr>
              <a:t> required arguments.</a:t>
            </a:r>
            <a:endParaRPr sz="180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3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Named a</a:t>
            </a:r>
            <a:r>
              <a:rPr lang="en"/>
              <a:t>rguments</a:t>
            </a:r>
            <a:endParaRPr/>
          </a:p>
        </p:txBody>
      </p:sp>
      <p:sp>
        <p:nvSpPr>
          <p:cNvPr id="273" name="Google Shape;273;p39"/>
          <p:cNvSpPr txBox="1"/>
          <p:nvPr>
            <p:ph idx="1" type="body"/>
          </p:nvPr>
        </p:nvSpPr>
        <p:spPr>
          <a:xfrm>
            <a:off x="311700" y="1469600"/>
            <a:ext cx="8520600" cy="4572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latin typeface="Arial"/>
                <a:ea typeface="Arial"/>
                <a:cs typeface="Arial"/>
                <a:sym typeface="Arial"/>
              </a:rPr>
              <a:t>T</a:t>
            </a:r>
            <a:r>
              <a:rPr lang="en" sz="1800">
                <a:solidFill>
                  <a:schemeClr val="dk1"/>
                </a:solidFill>
                <a:latin typeface="Arial"/>
                <a:ea typeface="Arial"/>
                <a:cs typeface="Arial"/>
                <a:sym typeface="Arial"/>
              </a:rPr>
              <a:t>o improve readability, use named arguments for required arguments.</a:t>
            </a:r>
            <a:endParaRPr sz="1800">
              <a:latin typeface="Arial"/>
              <a:ea typeface="Arial"/>
              <a:cs typeface="Arial"/>
              <a:sym typeface="Arial"/>
            </a:endParaRPr>
          </a:p>
          <a:p>
            <a:pPr indent="0" lvl="0" marL="0" rtl="0" algn="l">
              <a:spcBef>
                <a:spcPts val="0"/>
              </a:spcBef>
              <a:spcAft>
                <a:spcPts val="0"/>
              </a:spcAft>
              <a:buNone/>
            </a:pPr>
            <a:r>
              <a:t/>
            </a:r>
            <a:endParaRPr sz="1800"/>
          </a:p>
        </p:txBody>
      </p:sp>
      <p:sp>
        <p:nvSpPr>
          <p:cNvPr id="274" name="Google Shape;274;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75" name="Google Shape;275;p39"/>
          <p:cNvSpPr txBox="1"/>
          <p:nvPr/>
        </p:nvSpPr>
        <p:spPr>
          <a:xfrm>
            <a:off x="327300" y="3651050"/>
            <a:ext cx="8221500" cy="678300"/>
          </a:xfrm>
          <a:prstGeom prst="rect">
            <a:avLst/>
          </a:prstGeom>
          <a:solidFill>
            <a:srgbClr val="D6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rgbClr val="3C4043"/>
                </a:solidFill>
                <a:latin typeface="Roboto"/>
                <a:ea typeface="Roboto"/>
                <a:cs typeface="Roboto"/>
                <a:sym typeface="Roboto"/>
              </a:rPr>
              <a:t>It's considered good style to put default arguments after </a:t>
            </a:r>
            <a:r>
              <a:rPr lang="en" sz="1800">
                <a:solidFill>
                  <a:srgbClr val="3C4043"/>
                </a:solidFill>
                <a:latin typeface="Roboto"/>
                <a:ea typeface="Roboto"/>
                <a:cs typeface="Roboto"/>
                <a:sym typeface="Roboto"/>
              </a:rPr>
              <a:t>positional arguments</a:t>
            </a:r>
            <a:r>
              <a:rPr lang="en" sz="1800">
                <a:solidFill>
                  <a:srgbClr val="3C4043"/>
                </a:solidFill>
                <a:latin typeface="Roboto"/>
                <a:ea typeface="Roboto"/>
                <a:cs typeface="Roboto"/>
                <a:sym typeface="Roboto"/>
              </a:rPr>
              <a:t>, that way callers only have to specify the required arguments.</a:t>
            </a:r>
            <a:endParaRPr sz="1800">
              <a:solidFill>
                <a:srgbClr val="3C4043"/>
              </a:solidFill>
              <a:latin typeface="Roboto"/>
              <a:ea typeface="Roboto"/>
              <a:cs typeface="Roboto"/>
              <a:sym typeface="Roboto"/>
            </a:endParaRPr>
          </a:p>
        </p:txBody>
      </p:sp>
      <p:sp>
        <p:nvSpPr>
          <p:cNvPr id="276" name="Google Shape;276;p39"/>
          <p:cNvSpPr txBox="1"/>
          <p:nvPr>
            <p:ph idx="1" type="body"/>
          </p:nvPr>
        </p:nvSpPr>
        <p:spPr>
          <a:xfrm>
            <a:off x="311700" y="216870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reformat(str, </a:t>
            </a:r>
            <a:r>
              <a:rPr b="1" lang="en" sz="1800">
                <a:latin typeface="Consolas"/>
                <a:ea typeface="Consolas"/>
                <a:cs typeface="Consolas"/>
                <a:sym typeface="Consolas"/>
              </a:rPr>
              <a:t>divideByCamelHumps = </a:t>
            </a:r>
            <a:r>
              <a:rPr b="1" lang="en" sz="1800">
                <a:solidFill>
                  <a:srgbClr val="3F51B5"/>
                </a:solidFill>
                <a:latin typeface="Consolas"/>
                <a:ea typeface="Consolas"/>
                <a:cs typeface="Consolas"/>
                <a:sym typeface="Consolas"/>
              </a:rPr>
              <a:t>false</a:t>
            </a:r>
            <a:r>
              <a:rPr lang="en" sz="1800">
                <a:latin typeface="Consolas"/>
                <a:ea typeface="Consolas"/>
                <a:cs typeface="Consolas"/>
                <a:sym typeface="Consolas"/>
              </a:rPr>
              <a:t>, </a:t>
            </a:r>
            <a:r>
              <a:rPr b="1" lang="en" sz="1800">
                <a:latin typeface="Consolas"/>
                <a:ea typeface="Consolas"/>
                <a:cs typeface="Consolas"/>
                <a:sym typeface="Consolas"/>
              </a:rPr>
              <a:t>wordSeparator = </a:t>
            </a:r>
            <a:r>
              <a:rPr b="1" lang="en" sz="1800">
                <a:solidFill>
                  <a:srgbClr val="388E3C"/>
                </a:solidFill>
                <a:latin typeface="Consolas"/>
                <a:ea typeface="Consolas"/>
                <a:cs typeface="Consolas"/>
                <a:sym typeface="Consolas"/>
              </a:rPr>
              <a:t>'_'</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40"/>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Compact functions</a:t>
            </a:r>
            <a:endParaRPr sz="4200"/>
          </a:p>
        </p:txBody>
      </p:sp>
      <p:sp>
        <p:nvSpPr>
          <p:cNvPr id="282" name="Google Shape;282;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6" name="Shape 286"/>
        <p:cNvGrpSpPr/>
        <p:nvPr/>
      </p:nvGrpSpPr>
      <p:grpSpPr>
        <a:xfrm>
          <a:off x="0" y="0"/>
          <a:ext cx="0" cy="0"/>
          <a:chOff x="0" y="0"/>
          <a:chExt cx="0" cy="0"/>
        </a:xfrm>
      </p:grpSpPr>
      <p:sp>
        <p:nvSpPr>
          <p:cNvPr id="287" name="Google Shape;287;p4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Single-expression</a:t>
            </a:r>
            <a:r>
              <a:rPr lang="en"/>
              <a:t> functions</a:t>
            </a:r>
            <a:endParaRPr/>
          </a:p>
        </p:txBody>
      </p:sp>
      <p:sp>
        <p:nvSpPr>
          <p:cNvPr id="288" name="Google Shape;288;p41"/>
          <p:cNvSpPr txBox="1"/>
          <p:nvPr>
            <p:ph idx="1" type="body"/>
          </p:nvPr>
        </p:nvSpPr>
        <p:spPr>
          <a:xfrm>
            <a:off x="311700" y="1457275"/>
            <a:ext cx="8520600" cy="7830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chemeClr val="dk1"/>
                </a:solidFill>
              </a:rPr>
              <a:t>Compact functions, or single-expression functions, make your code more concise and readable. </a:t>
            </a:r>
            <a:endParaRPr sz="1800"/>
          </a:p>
          <a:p>
            <a:pPr indent="0" lvl="0" marL="0" rtl="0" algn="l">
              <a:spcBef>
                <a:spcPts val="1000"/>
              </a:spcBef>
              <a:spcAft>
                <a:spcPts val="0"/>
              </a:spcAft>
              <a:buNone/>
            </a:pPr>
            <a:r>
              <a:t/>
            </a:r>
            <a:endParaRPr sz="1800"/>
          </a:p>
        </p:txBody>
      </p:sp>
      <p:sp>
        <p:nvSpPr>
          <p:cNvPr id="289" name="Google Shape;289;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90" name="Google Shape;290;p41"/>
          <p:cNvSpPr txBox="1"/>
          <p:nvPr/>
        </p:nvSpPr>
        <p:spPr>
          <a:xfrm>
            <a:off x="311691" y="2310888"/>
            <a:ext cx="8575200" cy="936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double(x: Int): Int {</a:t>
            </a:r>
            <a:endParaRPr sz="1800">
              <a:solidFill>
                <a:srgbClr val="37474F"/>
              </a:solidFill>
              <a:latin typeface="Consolas"/>
              <a:ea typeface="Consolas"/>
              <a:cs typeface="Consolas"/>
              <a:sym typeface="Consolas"/>
            </a:endParaRPr>
          </a:p>
          <a:p>
            <a:pPr indent="0" lvl="0" marL="0" rtl="0" algn="l">
              <a:spcBef>
                <a:spcPts val="0"/>
              </a:spcBef>
              <a:spcAft>
                <a:spcPts val="0"/>
              </a:spcAft>
              <a:buNone/>
            </a:pPr>
            <a:r>
              <a:rPr lang="en" sz="1800">
                <a:solidFill>
                  <a:srgbClr val="37474F"/>
                </a:solidFill>
                <a:latin typeface="Consolas"/>
                <a:ea typeface="Consolas"/>
                <a:cs typeface="Consolas"/>
                <a:sym typeface="Consolas"/>
              </a:rPr>
              <a:t>    x * </a:t>
            </a:r>
            <a:r>
              <a:rPr lang="en" sz="1800">
                <a:solidFill>
                  <a:srgbClr val="C53929"/>
                </a:solidFill>
                <a:latin typeface="Consolas"/>
                <a:ea typeface="Consolas"/>
                <a:cs typeface="Consolas"/>
                <a:sym typeface="Consolas"/>
              </a:rPr>
              <a:t>2</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p:txBody>
      </p:sp>
      <p:sp>
        <p:nvSpPr>
          <p:cNvPr id="291" name="Google Shape;291;p41"/>
          <p:cNvSpPr txBox="1"/>
          <p:nvPr/>
        </p:nvSpPr>
        <p:spPr>
          <a:xfrm>
            <a:off x="311709" y="3529288"/>
            <a:ext cx="8455500" cy="40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a:t>
            </a:r>
            <a:r>
              <a:rPr lang="en" sz="1800">
                <a:latin typeface="Consolas"/>
                <a:ea typeface="Consolas"/>
                <a:cs typeface="Consolas"/>
                <a:sym typeface="Consolas"/>
              </a:rPr>
              <a:t>double</a:t>
            </a:r>
            <a:r>
              <a:rPr lang="en" sz="1800">
                <a:latin typeface="Consolas"/>
                <a:ea typeface="Consolas"/>
                <a:cs typeface="Consolas"/>
                <a:sym typeface="Consolas"/>
              </a:rPr>
              <a:t>(x: Int):Int = x * </a:t>
            </a:r>
            <a:r>
              <a:rPr lang="en" sz="1800">
                <a:solidFill>
                  <a:srgbClr val="C53929"/>
                </a:solidFill>
                <a:latin typeface="Consolas"/>
                <a:ea typeface="Consolas"/>
                <a:cs typeface="Consolas"/>
                <a:sym typeface="Consolas"/>
              </a:rPr>
              <a:t>2</a:t>
            </a:r>
            <a:endParaRPr sz="1800">
              <a:solidFill>
                <a:srgbClr val="C53929"/>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
        <p:nvSpPr>
          <p:cNvPr id="292" name="Google Shape;292;p41"/>
          <p:cNvSpPr txBox="1"/>
          <p:nvPr/>
        </p:nvSpPr>
        <p:spPr>
          <a:xfrm>
            <a:off x="5987150" y="2332954"/>
            <a:ext cx="20547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Roboto"/>
                <a:ea typeface="Roboto"/>
                <a:cs typeface="Roboto"/>
                <a:sym typeface="Roboto"/>
              </a:rPr>
              <a:t>Complete version</a:t>
            </a:r>
            <a:endParaRPr b="1" sz="1800">
              <a:latin typeface="Roboto"/>
              <a:ea typeface="Roboto"/>
              <a:cs typeface="Roboto"/>
              <a:sym typeface="Roboto"/>
            </a:endParaRPr>
          </a:p>
        </p:txBody>
      </p:sp>
      <p:sp>
        <p:nvSpPr>
          <p:cNvPr id="293" name="Google Shape;293;p41"/>
          <p:cNvSpPr txBox="1"/>
          <p:nvPr/>
        </p:nvSpPr>
        <p:spPr>
          <a:xfrm>
            <a:off x="5987150" y="3515439"/>
            <a:ext cx="20547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Roboto"/>
                <a:ea typeface="Roboto"/>
                <a:cs typeface="Roboto"/>
                <a:sym typeface="Roboto"/>
              </a:rPr>
              <a:t>Compact version</a:t>
            </a:r>
            <a:endParaRPr b="1" sz="1800">
              <a:latin typeface="Roboto"/>
              <a:ea typeface="Roboto"/>
              <a:cs typeface="Roboto"/>
              <a:sym typeface="Roboto"/>
            </a:endParaRPr>
          </a:p>
        </p:txBody>
      </p:sp>
      <p:cxnSp>
        <p:nvCxnSpPr>
          <p:cNvPr id="294" name="Google Shape;294;p41"/>
          <p:cNvCxnSpPr/>
          <p:nvPr/>
        </p:nvCxnSpPr>
        <p:spPr>
          <a:xfrm>
            <a:off x="5112325" y="3737275"/>
            <a:ext cx="631800" cy="900"/>
          </a:xfrm>
          <a:prstGeom prst="straightConnector1">
            <a:avLst/>
          </a:prstGeom>
          <a:noFill/>
          <a:ln cap="flat" cmpd="sng" w="28575">
            <a:solidFill>
              <a:srgbClr val="4CAF50"/>
            </a:solidFill>
            <a:prstDash val="solid"/>
            <a:round/>
            <a:headEnd len="med" w="med" type="triangle"/>
            <a:tailEnd len="med" w="med" type="none"/>
          </a:ln>
        </p:spPr>
      </p:cxnSp>
      <p:cxnSp>
        <p:nvCxnSpPr>
          <p:cNvPr id="295" name="Google Shape;295;p41"/>
          <p:cNvCxnSpPr/>
          <p:nvPr/>
        </p:nvCxnSpPr>
        <p:spPr>
          <a:xfrm>
            <a:off x="5112325" y="2573025"/>
            <a:ext cx="631800" cy="900"/>
          </a:xfrm>
          <a:prstGeom prst="straightConnector1">
            <a:avLst/>
          </a:prstGeom>
          <a:noFill/>
          <a:ln cap="flat" cmpd="sng" w="28575">
            <a:solidFill>
              <a:srgbClr val="4CAF50"/>
            </a:solidFill>
            <a:prstDash val="solid"/>
            <a:round/>
            <a:headEnd len="med" w="med" type="triangle"/>
            <a:tailEnd len="med" w="med" type="none"/>
          </a:ln>
        </p:spPr>
      </p:cxn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42"/>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Lambdas and higher-order functions</a:t>
            </a:r>
            <a:endParaRPr sz="4200"/>
          </a:p>
        </p:txBody>
      </p:sp>
      <p:sp>
        <p:nvSpPr>
          <p:cNvPr id="301" name="Google Shape;301;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4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Kotlin functions </a:t>
            </a:r>
            <a:r>
              <a:rPr lang="en"/>
              <a:t>are first-class</a:t>
            </a:r>
            <a:endParaRPr/>
          </a:p>
        </p:txBody>
      </p:sp>
      <p:sp>
        <p:nvSpPr>
          <p:cNvPr id="307" name="Google Shape;307;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08" name="Google Shape;308;p43"/>
          <p:cNvSpPr txBox="1"/>
          <p:nvPr/>
        </p:nvSpPr>
        <p:spPr>
          <a:xfrm>
            <a:off x="342900" y="1281575"/>
            <a:ext cx="8458200" cy="809400"/>
          </a:xfrm>
          <a:prstGeom prst="rect">
            <a:avLst/>
          </a:prstGeom>
          <a:noFill/>
          <a:ln>
            <a:noFill/>
          </a:ln>
        </p:spPr>
        <p:txBody>
          <a:bodyPr anchorCtr="0" anchor="t" bIns="91425" lIns="91425" spcFirstLastPara="1" rIns="91425" wrap="square" tIns="91425">
            <a:noAutofit/>
          </a:bodyPr>
          <a:lstStyle/>
          <a:p>
            <a:pPr indent="-368300" lvl="0" marL="457200" rtl="0" algn="l">
              <a:lnSpc>
                <a:spcPct val="115000"/>
              </a:lnSpc>
              <a:spcBef>
                <a:spcPts val="1000"/>
              </a:spcBef>
              <a:spcAft>
                <a:spcPts val="0"/>
              </a:spcAft>
              <a:buClr>
                <a:schemeClr val="dk1"/>
              </a:buClr>
              <a:buSzPts val="2200"/>
              <a:buFont typeface="Roboto"/>
              <a:buChar char="●"/>
            </a:pPr>
            <a:r>
              <a:rPr lang="en" sz="2200">
                <a:solidFill>
                  <a:schemeClr val="dk1"/>
                </a:solidFill>
                <a:latin typeface="Roboto"/>
                <a:ea typeface="Roboto"/>
                <a:cs typeface="Roboto"/>
                <a:sym typeface="Roboto"/>
              </a:rPr>
              <a:t>Kotlin functions</a:t>
            </a:r>
            <a:r>
              <a:rPr lang="en" sz="2200">
                <a:solidFill>
                  <a:schemeClr val="dk1"/>
                </a:solidFill>
                <a:latin typeface="Roboto"/>
                <a:ea typeface="Roboto"/>
                <a:cs typeface="Roboto"/>
                <a:sym typeface="Roboto"/>
              </a:rPr>
              <a:t> can be stored in </a:t>
            </a:r>
            <a:r>
              <a:rPr lang="en" sz="2200">
                <a:solidFill>
                  <a:schemeClr val="dk1"/>
                </a:solidFill>
                <a:latin typeface="Roboto"/>
                <a:ea typeface="Roboto"/>
                <a:cs typeface="Roboto"/>
                <a:sym typeface="Roboto"/>
              </a:rPr>
              <a:t>variables</a:t>
            </a:r>
            <a:r>
              <a:rPr lang="en" sz="2200">
                <a:solidFill>
                  <a:schemeClr val="dk1"/>
                </a:solidFill>
                <a:latin typeface="Roboto"/>
                <a:ea typeface="Roboto"/>
                <a:cs typeface="Roboto"/>
                <a:sym typeface="Roboto"/>
              </a:rPr>
              <a:t> and data structures</a:t>
            </a:r>
            <a:endParaRPr sz="2200">
              <a:latin typeface="Roboto"/>
              <a:ea typeface="Roboto"/>
              <a:cs typeface="Roboto"/>
              <a:sym typeface="Roboto"/>
            </a:endParaRPr>
          </a:p>
        </p:txBody>
      </p:sp>
      <p:sp>
        <p:nvSpPr>
          <p:cNvPr id="309" name="Google Shape;309;p43"/>
          <p:cNvSpPr txBox="1"/>
          <p:nvPr/>
        </p:nvSpPr>
        <p:spPr>
          <a:xfrm>
            <a:off x="342900" y="2042275"/>
            <a:ext cx="8458200" cy="809400"/>
          </a:xfrm>
          <a:prstGeom prst="rect">
            <a:avLst/>
          </a:prstGeom>
          <a:noFill/>
          <a:ln>
            <a:noFill/>
          </a:ln>
        </p:spPr>
        <p:txBody>
          <a:bodyPr anchorCtr="0" anchor="t" bIns="91425" lIns="91425" spcFirstLastPara="1" rIns="91425" wrap="square" tIns="91425">
            <a:noAutofit/>
          </a:bodyPr>
          <a:lstStyle/>
          <a:p>
            <a:pPr indent="-368300" lvl="0" marL="457200" rtl="0" algn="l">
              <a:lnSpc>
                <a:spcPct val="115000"/>
              </a:lnSpc>
              <a:spcBef>
                <a:spcPts val="1000"/>
              </a:spcBef>
              <a:spcAft>
                <a:spcPts val="0"/>
              </a:spcAft>
              <a:buClr>
                <a:schemeClr val="dk1"/>
              </a:buClr>
              <a:buSzPts val="2200"/>
              <a:buFont typeface="Roboto"/>
              <a:buChar char="●"/>
            </a:pPr>
            <a:r>
              <a:rPr lang="en" sz="2200">
                <a:solidFill>
                  <a:schemeClr val="dk1"/>
                </a:solidFill>
                <a:latin typeface="Roboto"/>
                <a:ea typeface="Roboto"/>
                <a:cs typeface="Roboto"/>
                <a:sym typeface="Roboto"/>
              </a:rPr>
              <a:t>They can be passed as arguments to, and returned from, other higher-order functions </a:t>
            </a:r>
            <a:endParaRPr sz="2200">
              <a:latin typeface="Roboto"/>
              <a:ea typeface="Roboto"/>
              <a:cs typeface="Roboto"/>
              <a:sym typeface="Roboto"/>
            </a:endParaRPr>
          </a:p>
        </p:txBody>
      </p:sp>
      <p:sp>
        <p:nvSpPr>
          <p:cNvPr id="310" name="Google Shape;310;p43"/>
          <p:cNvSpPr txBox="1"/>
          <p:nvPr/>
        </p:nvSpPr>
        <p:spPr>
          <a:xfrm>
            <a:off x="342900" y="3096300"/>
            <a:ext cx="8458200" cy="809400"/>
          </a:xfrm>
          <a:prstGeom prst="rect">
            <a:avLst/>
          </a:prstGeom>
          <a:noFill/>
          <a:ln>
            <a:noFill/>
          </a:ln>
        </p:spPr>
        <p:txBody>
          <a:bodyPr anchorCtr="0" anchor="t" bIns="91425" lIns="91425" spcFirstLastPara="1" rIns="91425" wrap="square" tIns="91425">
            <a:noAutofit/>
          </a:bodyPr>
          <a:lstStyle/>
          <a:p>
            <a:pPr indent="-368300" lvl="0" marL="457200" rtl="0" algn="l">
              <a:lnSpc>
                <a:spcPct val="115000"/>
              </a:lnSpc>
              <a:spcBef>
                <a:spcPts val="1000"/>
              </a:spcBef>
              <a:spcAft>
                <a:spcPts val="0"/>
              </a:spcAft>
              <a:buClr>
                <a:schemeClr val="dk1"/>
              </a:buClr>
              <a:buSzPts val="2200"/>
              <a:buFont typeface="Roboto"/>
              <a:buChar char="●"/>
            </a:pPr>
            <a:r>
              <a:rPr lang="en" sz="2200">
                <a:solidFill>
                  <a:schemeClr val="dk1"/>
                </a:solidFill>
                <a:latin typeface="Roboto"/>
                <a:ea typeface="Roboto"/>
                <a:cs typeface="Roboto"/>
                <a:sym typeface="Roboto"/>
              </a:rPr>
              <a:t>You can use higher-order functions to create new "built-in" </a:t>
            </a:r>
            <a:r>
              <a:rPr lang="en" sz="2200">
                <a:solidFill>
                  <a:schemeClr val="dk1"/>
                </a:solidFill>
                <a:latin typeface="Roboto"/>
                <a:ea typeface="Roboto"/>
                <a:cs typeface="Roboto"/>
                <a:sym typeface="Roboto"/>
              </a:rPr>
              <a:t>functions</a:t>
            </a:r>
            <a:endParaRPr sz="2200">
              <a:solidFill>
                <a:schemeClr val="dk1"/>
              </a:solidFill>
              <a:latin typeface="Roboto"/>
              <a:ea typeface="Roboto"/>
              <a:cs typeface="Roboto"/>
              <a:sym typeface="Roboto"/>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44"/>
          <p:cNvSpPr/>
          <p:nvPr/>
        </p:nvSpPr>
        <p:spPr>
          <a:xfrm>
            <a:off x="2756800" y="2811850"/>
            <a:ext cx="1367700" cy="352500"/>
          </a:xfrm>
          <a:prstGeom prst="rect">
            <a:avLst/>
          </a:prstGeom>
          <a:noFill/>
          <a:ln cap="flat" cmpd="sng" w="19050">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6" name="Google Shape;316;p44"/>
          <p:cNvSpPr/>
          <p:nvPr/>
        </p:nvSpPr>
        <p:spPr>
          <a:xfrm>
            <a:off x="4506525" y="2811850"/>
            <a:ext cx="1327500" cy="352500"/>
          </a:xfrm>
          <a:prstGeom prst="rect">
            <a:avLst/>
          </a:prstGeom>
          <a:noFill/>
          <a:ln cap="flat" cmpd="sng" w="19050">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7" name="Google Shape;317;p4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Lambda functions</a:t>
            </a:r>
            <a:endParaRPr/>
          </a:p>
        </p:txBody>
      </p:sp>
      <p:sp>
        <p:nvSpPr>
          <p:cNvPr id="318" name="Google Shape;318;p44"/>
          <p:cNvSpPr txBox="1"/>
          <p:nvPr>
            <p:ph idx="1" type="body"/>
          </p:nvPr>
        </p:nvSpPr>
        <p:spPr>
          <a:xfrm>
            <a:off x="311700" y="2165675"/>
            <a:ext cx="8520600" cy="1835700"/>
          </a:xfrm>
          <a:prstGeom prst="rect">
            <a:avLst/>
          </a:prstGeom>
          <a:noFill/>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var</a:t>
            </a:r>
            <a:r>
              <a:rPr lang="en" sz="1800">
                <a:latin typeface="Consolas"/>
                <a:ea typeface="Consolas"/>
                <a:cs typeface="Consolas"/>
                <a:sym typeface="Consolas"/>
              </a:rPr>
              <a:t> </a:t>
            </a:r>
            <a:r>
              <a:rPr lang="en" sz="1800">
                <a:latin typeface="Consolas"/>
                <a:ea typeface="Consolas"/>
                <a:cs typeface="Consolas"/>
                <a:sym typeface="Consolas"/>
              </a:rPr>
              <a:t>dirtLevel</a:t>
            </a:r>
            <a:r>
              <a:rPr lang="en" sz="1800">
                <a:latin typeface="Consolas"/>
                <a:ea typeface="Consolas"/>
                <a:cs typeface="Consolas"/>
                <a:sym typeface="Consolas"/>
              </a:rPr>
              <a:t> = </a:t>
            </a:r>
            <a:r>
              <a:rPr lang="en" sz="1800">
                <a:solidFill>
                  <a:srgbClr val="C53929"/>
                </a:solidFill>
                <a:latin typeface="Consolas"/>
                <a:ea typeface="Consolas"/>
                <a:cs typeface="Consolas"/>
                <a:sym typeface="Consolas"/>
              </a:rPr>
              <a:t>20</a:t>
            </a:r>
            <a:endParaRPr sz="1800">
              <a:solidFill>
                <a:srgbClr val="C53929"/>
              </a:solidFill>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waterFilter = </a:t>
            </a:r>
            <a:r>
              <a:rPr b="1" lang="en" sz="1800">
                <a:latin typeface="Consolas"/>
                <a:ea typeface="Consolas"/>
                <a:cs typeface="Consolas"/>
                <a:sym typeface="Consolas"/>
              </a:rPr>
              <a:t>{level: Int -&gt; level / </a:t>
            </a:r>
            <a:r>
              <a:rPr b="1" lang="en" sz="1800">
                <a:solidFill>
                  <a:srgbClr val="C53929"/>
                </a:solidFill>
                <a:latin typeface="Consolas"/>
                <a:ea typeface="Consolas"/>
                <a:cs typeface="Consolas"/>
                <a:sym typeface="Consolas"/>
              </a:rPr>
              <a:t>2</a:t>
            </a:r>
            <a:r>
              <a:rPr b="1" lang="en" sz="1800">
                <a:latin typeface="Consolas"/>
                <a:ea typeface="Consolas"/>
                <a:cs typeface="Consolas"/>
                <a:sym typeface="Consolas"/>
              </a:rPr>
              <a:t>}</a:t>
            </a:r>
            <a:endParaRPr b="1" sz="1800">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800">
                <a:latin typeface="Consolas"/>
                <a:ea typeface="Consolas"/>
                <a:cs typeface="Consolas"/>
                <a:sym typeface="Consolas"/>
              </a:rPr>
              <a:t>println(waterFilter(dirtLevel))</a:t>
            </a:r>
            <a:endParaRPr sz="1800">
              <a:latin typeface="Consolas"/>
              <a:ea typeface="Consolas"/>
              <a:cs typeface="Consolas"/>
              <a:sym typeface="Consolas"/>
            </a:endParaRPr>
          </a:p>
          <a:p>
            <a:pPr indent="0" lvl="0" marL="0" rtl="0" algn="l">
              <a:spcBef>
                <a:spcPts val="1000"/>
              </a:spcBef>
              <a:spcAft>
                <a:spcPts val="0"/>
              </a:spcAft>
              <a:buNone/>
            </a:pPr>
            <a:r>
              <a:rPr lang="en" sz="1800">
                <a:solidFill>
                  <a:srgbClr val="1155CC"/>
                </a:solidFill>
                <a:latin typeface="Consolas"/>
                <a:ea typeface="Consolas"/>
                <a:cs typeface="Consolas"/>
                <a:sym typeface="Consolas"/>
              </a:rPr>
              <a:t>⇒ 10</a:t>
            </a:r>
            <a:endParaRPr/>
          </a:p>
        </p:txBody>
      </p:sp>
      <p:sp>
        <p:nvSpPr>
          <p:cNvPr id="319" name="Google Shape;319;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20" name="Google Shape;320;p44"/>
          <p:cNvSpPr txBox="1"/>
          <p:nvPr/>
        </p:nvSpPr>
        <p:spPr>
          <a:xfrm>
            <a:off x="388950" y="1179450"/>
            <a:ext cx="8421600" cy="45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A </a:t>
            </a:r>
            <a:r>
              <a:rPr lang="en" sz="1800">
                <a:latin typeface="Roboto"/>
                <a:ea typeface="Roboto"/>
                <a:cs typeface="Roboto"/>
                <a:sym typeface="Roboto"/>
              </a:rPr>
              <a:t>lambda</a:t>
            </a:r>
            <a:r>
              <a:rPr lang="en" sz="1800">
                <a:latin typeface="Roboto"/>
                <a:ea typeface="Roboto"/>
                <a:cs typeface="Roboto"/>
                <a:sym typeface="Roboto"/>
              </a:rPr>
              <a:t> is an expression that makes a function that has no name. </a:t>
            </a:r>
            <a:endParaRPr sz="1800">
              <a:latin typeface="Roboto"/>
              <a:ea typeface="Roboto"/>
              <a:cs typeface="Roboto"/>
              <a:sym typeface="Roboto"/>
            </a:endParaRPr>
          </a:p>
        </p:txBody>
      </p:sp>
      <p:cxnSp>
        <p:nvCxnSpPr>
          <p:cNvPr id="321" name="Google Shape;321;p44"/>
          <p:cNvCxnSpPr/>
          <p:nvPr/>
        </p:nvCxnSpPr>
        <p:spPr>
          <a:xfrm flipH="1" rot="10800000">
            <a:off x="4280665" y="2423571"/>
            <a:ext cx="304200" cy="461400"/>
          </a:xfrm>
          <a:prstGeom prst="straightConnector1">
            <a:avLst/>
          </a:prstGeom>
          <a:noFill/>
          <a:ln cap="flat" cmpd="sng" w="28575">
            <a:solidFill>
              <a:srgbClr val="4CAF50"/>
            </a:solidFill>
            <a:prstDash val="solid"/>
            <a:round/>
            <a:headEnd len="med" w="med" type="triangle"/>
            <a:tailEnd len="med" w="med" type="none"/>
          </a:ln>
        </p:spPr>
      </p:cxnSp>
      <p:sp>
        <p:nvSpPr>
          <p:cNvPr id="322" name="Google Shape;322;p44"/>
          <p:cNvSpPr txBox="1"/>
          <p:nvPr/>
        </p:nvSpPr>
        <p:spPr>
          <a:xfrm>
            <a:off x="4592865" y="2098352"/>
            <a:ext cx="1719900" cy="45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Roboto"/>
                <a:ea typeface="Roboto"/>
                <a:cs typeface="Roboto"/>
                <a:sym typeface="Roboto"/>
              </a:rPr>
              <a:t>Function arrow</a:t>
            </a:r>
            <a:endParaRPr b="1" sz="1800">
              <a:latin typeface="Roboto"/>
              <a:ea typeface="Roboto"/>
              <a:cs typeface="Roboto"/>
              <a:sym typeface="Roboto"/>
            </a:endParaRPr>
          </a:p>
        </p:txBody>
      </p:sp>
      <p:cxnSp>
        <p:nvCxnSpPr>
          <p:cNvPr id="323" name="Google Shape;323;p44"/>
          <p:cNvCxnSpPr/>
          <p:nvPr/>
        </p:nvCxnSpPr>
        <p:spPr>
          <a:xfrm>
            <a:off x="5315900" y="3240550"/>
            <a:ext cx="551700" cy="519300"/>
          </a:xfrm>
          <a:prstGeom prst="straightConnector1">
            <a:avLst/>
          </a:prstGeom>
          <a:noFill/>
          <a:ln cap="flat" cmpd="sng" w="28575">
            <a:solidFill>
              <a:srgbClr val="4CAF50"/>
            </a:solidFill>
            <a:prstDash val="solid"/>
            <a:round/>
            <a:headEnd len="med" w="med" type="triangle"/>
            <a:tailEnd len="med" w="med" type="none"/>
          </a:ln>
        </p:spPr>
      </p:cxnSp>
      <p:sp>
        <p:nvSpPr>
          <p:cNvPr id="324" name="Google Shape;324;p44"/>
          <p:cNvSpPr txBox="1"/>
          <p:nvPr/>
        </p:nvSpPr>
        <p:spPr>
          <a:xfrm>
            <a:off x="5832150" y="3659400"/>
            <a:ext cx="1931700" cy="352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Roboto"/>
                <a:ea typeface="Roboto"/>
                <a:cs typeface="Roboto"/>
                <a:sym typeface="Roboto"/>
              </a:rPr>
              <a:t>Code to execute</a:t>
            </a:r>
            <a:endParaRPr b="1" sz="1800">
              <a:latin typeface="Roboto"/>
              <a:ea typeface="Roboto"/>
              <a:cs typeface="Roboto"/>
              <a:sym typeface="Roboto"/>
            </a:endParaRPr>
          </a:p>
        </p:txBody>
      </p:sp>
      <p:cxnSp>
        <p:nvCxnSpPr>
          <p:cNvPr id="325" name="Google Shape;325;p44"/>
          <p:cNvCxnSpPr/>
          <p:nvPr/>
        </p:nvCxnSpPr>
        <p:spPr>
          <a:xfrm flipH="1" rot="10800000">
            <a:off x="3505200" y="2138200"/>
            <a:ext cx="459600" cy="621300"/>
          </a:xfrm>
          <a:prstGeom prst="straightConnector1">
            <a:avLst/>
          </a:prstGeom>
          <a:noFill/>
          <a:ln cap="flat" cmpd="sng" w="28575">
            <a:solidFill>
              <a:srgbClr val="4CAF50"/>
            </a:solidFill>
            <a:prstDash val="solid"/>
            <a:round/>
            <a:headEnd len="med" w="med" type="triangle"/>
            <a:tailEnd len="med" w="med" type="none"/>
          </a:ln>
        </p:spPr>
      </p:cxnSp>
      <p:sp>
        <p:nvSpPr>
          <p:cNvPr id="326" name="Google Shape;326;p44"/>
          <p:cNvSpPr txBox="1"/>
          <p:nvPr/>
        </p:nvSpPr>
        <p:spPr>
          <a:xfrm>
            <a:off x="3949191" y="1747590"/>
            <a:ext cx="2428200" cy="384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Roboto"/>
                <a:ea typeface="Roboto"/>
                <a:cs typeface="Roboto"/>
                <a:sym typeface="Roboto"/>
              </a:rPr>
              <a:t>Parameter and type</a:t>
            </a:r>
            <a:endParaRPr b="1" sz="1800">
              <a:latin typeface="Roboto"/>
              <a:ea typeface="Roboto"/>
              <a:cs typeface="Roboto"/>
              <a:sym typeface="Roboto"/>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45"/>
          <p:cNvSpPr/>
          <p:nvPr/>
        </p:nvSpPr>
        <p:spPr>
          <a:xfrm>
            <a:off x="4496775" y="2457350"/>
            <a:ext cx="2524200" cy="384600"/>
          </a:xfrm>
          <a:prstGeom prst="rect">
            <a:avLst/>
          </a:prstGeom>
          <a:noFill/>
          <a:ln cap="flat" cmpd="sng" w="19050">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2" name="Google Shape;332;p4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Syntax for function types</a:t>
            </a:r>
            <a:endParaRPr/>
          </a:p>
        </p:txBody>
      </p:sp>
      <p:sp>
        <p:nvSpPr>
          <p:cNvPr id="333" name="Google Shape;333;p45"/>
          <p:cNvSpPr txBox="1"/>
          <p:nvPr>
            <p:ph idx="1" type="body"/>
          </p:nvPr>
        </p:nvSpPr>
        <p:spPr>
          <a:xfrm>
            <a:off x="387900" y="2295475"/>
            <a:ext cx="8413200" cy="7437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waterFilter: (Int) -&gt; Int = {level -&gt; level / </a:t>
            </a:r>
            <a:r>
              <a:rPr lang="en" sz="1800">
                <a:solidFill>
                  <a:srgbClr val="C53929"/>
                </a:solidFill>
                <a:latin typeface="Consolas"/>
                <a:ea typeface="Consolas"/>
                <a:cs typeface="Consolas"/>
                <a:sym typeface="Consolas"/>
              </a:rPr>
              <a:t>2</a:t>
            </a:r>
            <a:r>
              <a:rPr lang="en" sz="1800">
                <a:latin typeface="Consolas"/>
                <a:ea typeface="Consolas"/>
                <a:cs typeface="Consolas"/>
                <a:sym typeface="Consolas"/>
              </a:rPr>
              <a:t>}</a:t>
            </a:r>
            <a:endParaRPr sz="1800">
              <a:latin typeface="Consolas"/>
              <a:ea typeface="Consolas"/>
              <a:cs typeface="Consolas"/>
              <a:sym typeface="Consolas"/>
            </a:endParaRPr>
          </a:p>
        </p:txBody>
      </p:sp>
      <p:sp>
        <p:nvSpPr>
          <p:cNvPr id="334" name="Google Shape;334;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35" name="Google Shape;335;p45"/>
          <p:cNvSpPr txBox="1"/>
          <p:nvPr/>
        </p:nvSpPr>
        <p:spPr>
          <a:xfrm>
            <a:off x="364000" y="1186950"/>
            <a:ext cx="8468100" cy="7437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latin typeface="Roboto"/>
                <a:ea typeface="Roboto"/>
                <a:cs typeface="Roboto"/>
                <a:sym typeface="Roboto"/>
              </a:rPr>
              <a:t>Kotlin's syntax for function types is closely related to its syntax for </a:t>
            </a:r>
            <a:r>
              <a:rPr lang="en" sz="1800">
                <a:latin typeface="Roboto"/>
                <a:ea typeface="Roboto"/>
                <a:cs typeface="Roboto"/>
                <a:sym typeface="Roboto"/>
              </a:rPr>
              <a:t>lambdas</a:t>
            </a:r>
            <a:r>
              <a:rPr lang="en" sz="1800">
                <a:latin typeface="Roboto"/>
                <a:ea typeface="Roboto"/>
                <a:cs typeface="Roboto"/>
                <a:sym typeface="Roboto"/>
              </a:rPr>
              <a:t>. D</a:t>
            </a:r>
            <a:r>
              <a:rPr lang="en" sz="1800">
                <a:latin typeface="Roboto"/>
                <a:ea typeface="Roboto"/>
                <a:cs typeface="Roboto"/>
                <a:sym typeface="Roboto"/>
              </a:rPr>
              <a:t>eclare a variable that holds a function.</a:t>
            </a:r>
            <a:endParaRPr sz="1800">
              <a:latin typeface="Roboto"/>
              <a:ea typeface="Roboto"/>
              <a:cs typeface="Roboto"/>
              <a:sym typeface="Roboto"/>
            </a:endParaRPr>
          </a:p>
        </p:txBody>
      </p:sp>
      <p:sp>
        <p:nvSpPr>
          <p:cNvPr id="336" name="Google Shape;336;p45"/>
          <p:cNvSpPr/>
          <p:nvPr/>
        </p:nvSpPr>
        <p:spPr>
          <a:xfrm>
            <a:off x="2591083" y="2457350"/>
            <a:ext cx="1587900" cy="384600"/>
          </a:xfrm>
          <a:prstGeom prst="rect">
            <a:avLst/>
          </a:prstGeom>
          <a:noFill/>
          <a:ln cap="flat" cmpd="sng" w="19050">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7" name="Google Shape;337;p45"/>
          <p:cNvSpPr/>
          <p:nvPr/>
        </p:nvSpPr>
        <p:spPr>
          <a:xfrm>
            <a:off x="934174" y="2457350"/>
            <a:ext cx="1433400" cy="384600"/>
          </a:xfrm>
          <a:prstGeom prst="rect">
            <a:avLst/>
          </a:prstGeom>
          <a:noFill/>
          <a:ln cap="flat" cmpd="sng" w="19050">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8" name="Google Shape;338;p45"/>
          <p:cNvSpPr txBox="1"/>
          <p:nvPr/>
        </p:nvSpPr>
        <p:spPr>
          <a:xfrm>
            <a:off x="2174852" y="3430258"/>
            <a:ext cx="2851800" cy="45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latin typeface="Roboto"/>
                <a:ea typeface="Roboto"/>
                <a:cs typeface="Roboto"/>
                <a:sym typeface="Roboto"/>
              </a:rPr>
              <a:t>Data type of variable</a:t>
            </a:r>
            <a:endParaRPr b="1" sz="1800">
              <a:latin typeface="Roboto"/>
              <a:ea typeface="Roboto"/>
              <a:cs typeface="Roboto"/>
              <a:sym typeface="Roboto"/>
            </a:endParaRPr>
          </a:p>
          <a:p>
            <a:pPr indent="0" lvl="0" marL="0" rtl="0" algn="ctr">
              <a:spcBef>
                <a:spcPts val="0"/>
              </a:spcBef>
              <a:spcAft>
                <a:spcPts val="0"/>
              </a:spcAft>
              <a:buNone/>
            </a:pPr>
            <a:r>
              <a:rPr b="1" lang="en" sz="1800">
                <a:latin typeface="Roboto"/>
                <a:ea typeface="Roboto"/>
                <a:cs typeface="Roboto"/>
                <a:sym typeface="Roboto"/>
              </a:rPr>
              <a:t>(function type)</a:t>
            </a:r>
            <a:endParaRPr b="1" sz="1800">
              <a:latin typeface="Roboto"/>
              <a:ea typeface="Roboto"/>
              <a:cs typeface="Roboto"/>
              <a:sym typeface="Roboto"/>
            </a:endParaRPr>
          </a:p>
        </p:txBody>
      </p:sp>
      <p:sp>
        <p:nvSpPr>
          <p:cNvPr id="339" name="Google Shape;339;p45"/>
          <p:cNvSpPr txBox="1"/>
          <p:nvPr/>
        </p:nvSpPr>
        <p:spPr>
          <a:xfrm>
            <a:off x="170627" y="3430258"/>
            <a:ext cx="2851800" cy="45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latin typeface="Roboto"/>
                <a:ea typeface="Roboto"/>
                <a:cs typeface="Roboto"/>
                <a:sym typeface="Roboto"/>
              </a:rPr>
              <a:t>Variable name</a:t>
            </a:r>
            <a:endParaRPr b="1" sz="1800">
              <a:latin typeface="Roboto"/>
              <a:ea typeface="Roboto"/>
              <a:cs typeface="Roboto"/>
              <a:sym typeface="Roboto"/>
            </a:endParaRPr>
          </a:p>
        </p:txBody>
      </p:sp>
      <p:sp>
        <p:nvSpPr>
          <p:cNvPr id="340" name="Google Shape;340;p45"/>
          <p:cNvSpPr txBox="1"/>
          <p:nvPr/>
        </p:nvSpPr>
        <p:spPr>
          <a:xfrm>
            <a:off x="5026650" y="3430250"/>
            <a:ext cx="2212800" cy="4515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800">
                <a:latin typeface="Roboto"/>
                <a:ea typeface="Roboto"/>
                <a:cs typeface="Roboto"/>
                <a:sym typeface="Roboto"/>
              </a:rPr>
              <a:t>Function</a:t>
            </a:r>
            <a:endParaRPr b="1" sz="1800">
              <a:latin typeface="Roboto"/>
              <a:ea typeface="Roboto"/>
              <a:cs typeface="Roboto"/>
              <a:sym typeface="Roboto"/>
            </a:endParaRPr>
          </a:p>
        </p:txBody>
      </p:sp>
      <p:cxnSp>
        <p:nvCxnSpPr>
          <p:cNvPr id="341" name="Google Shape;341;p45"/>
          <p:cNvCxnSpPr>
            <a:endCxn id="339" idx="0"/>
          </p:cNvCxnSpPr>
          <p:nvPr/>
        </p:nvCxnSpPr>
        <p:spPr>
          <a:xfrm flipH="1">
            <a:off x="1596527" y="2952058"/>
            <a:ext cx="3300" cy="478200"/>
          </a:xfrm>
          <a:prstGeom prst="straightConnector1">
            <a:avLst/>
          </a:prstGeom>
          <a:noFill/>
          <a:ln cap="flat" cmpd="sng" w="28575">
            <a:solidFill>
              <a:srgbClr val="4CAF50"/>
            </a:solidFill>
            <a:prstDash val="solid"/>
            <a:round/>
            <a:headEnd len="med" w="med" type="triangle"/>
            <a:tailEnd len="med" w="med" type="none"/>
          </a:ln>
        </p:spPr>
      </p:cxnSp>
      <p:cxnSp>
        <p:nvCxnSpPr>
          <p:cNvPr id="342" name="Google Shape;342;p45"/>
          <p:cNvCxnSpPr/>
          <p:nvPr/>
        </p:nvCxnSpPr>
        <p:spPr>
          <a:xfrm flipH="1">
            <a:off x="3383376" y="2962982"/>
            <a:ext cx="3300" cy="478200"/>
          </a:xfrm>
          <a:prstGeom prst="straightConnector1">
            <a:avLst/>
          </a:prstGeom>
          <a:noFill/>
          <a:ln cap="flat" cmpd="sng" w="28575">
            <a:solidFill>
              <a:srgbClr val="4CAF50"/>
            </a:solidFill>
            <a:prstDash val="solid"/>
            <a:round/>
            <a:headEnd len="med" w="med" type="triangle"/>
            <a:tailEnd len="med" w="med" type="none"/>
          </a:ln>
        </p:spPr>
      </p:cxnSp>
      <p:cxnSp>
        <p:nvCxnSpPr>
          <p:cNvPr id="343" name="Google Shape;343;p45"/>
          <p:cNvCxnSpPr/>
          <p:nvPr/>
        </p:nvCxnSpPr>
        <p:spPr>
          <a:xfrm flipH="1">
            <a:off x="5888652" y="2962983"/>
            <a:ext cx="3300" cy="478200"/>
          </a:xfrm>
          <a:prstGeom prst="straightConnector1">
            <a:avLst/>
          </a:prstGeom>
          <a:noFill/>
          <a:ln cap="flat" cmpd="sng" w="28575">
            <a:solidFill>
              <a:srgbClr val="4CAF50"/>
            </a:solidFill>
            <a:prstDash val="solid"/>
            <a:round/>
            <a:headEnd len="med" w="med" type="triangle"/>
            <a:tailEnd len="med" w="med" type="none"/>
          </a:ln>
        </p:spPr>
      </p:cxn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9"/>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Programs in Kotlin</a:t>
            </a:r>
            <a:endParaRPr sz="4200"/>
          </a:p>
        </p:txBody>
      </p:sp>
      <p:sp>
        <p:nvSpPr>
          <p:cNvPr id="94" name="Google Shape;94;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7" name="Shape 347"/>
        <p:cNvGrpSpPr/>
        <p:nvPr/>
      </p:nvGrpSpPr>
      <p:grpSpPr>
        <a:xfrm>
          <a:off x="0" y="0"/>
          <a:ext cx="0" cy="0"/>
          <a:chOff x="0" y="0"/>
          <a:chExt cx="0" cy="0"/>
        </a:xfrm>
      </p:grpSpPr>
      <p:sp>
        <p:nvSpPr>
          <p:cNvPr id="348" name="Google Shape;348;p4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Higher-order functions</a:t>
            </a:r>
            <a:endParaRPr/>
          </a:p>
        </p:txBody>
      </p:sp>
      <p:sp>
        <p:nvSpPr>
          <p:cNvPr id="349" name="Google Shape;349;p46"/>
          <p:cNvSpPr txBox="1"/>
          <p:nvPr>
            <p:ph idx="1" type="body"/>
          </p:nvPr>
        </p:nvSpPr>
        <p:spPr>
          <a:xfrm>
            <a:off x="311700" y="1076275"/>
            <a:ext cx="8520600" cy="6735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Higher-order</a:t>
            </a:r>
            <a:r>
              <a:rPr lang="en" sz="1800"/>
              <a:t> functions take functions as parameters, or return a function.</a:t>
            </a:r>
            <a:endParaRPr sz="1800"/>
          </a:p>
        </p:txBody>
      </p:sp>
      <p:sp>
        <p:nvSpPr>
          <p:cNvPr id="350" name="Google Shape;350;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51" name="Google Shape;351;p46"/>
          <p:cNvSpPr txBox="1"/>
          <p:nvPr/>
        </p:nvSpPr>
        <p:spPr>
          <a:xfrm>
            <a:off x="342900" y="2034001"/>
            <a:ext cx="8329800" cy="12168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encodeMsg(msg: String, encode: (String) -&gt; String): String {​</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return</a:t>
            </a:r>
            <a:r>
              <a:rPr lang="en" sz="1800">
                <a:solidFill>
                  <a:srgbClr val="37474F"/>
                </a:solidFill>
                <a:latin typeface="Consolas"/>
                <a:ea typeface="Consolas"/>
                <a:cs typeface="Consolas"/>
                <a:sym typeface="Consolas"/>
              </a:rPr>
              <a:t> encode(msg)</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p:txBody>
      </p:sp>
      <p:sp>
        <p:nvSpPr>
          <p:cNvPr id="352" name="Google Shape;352;p46"/>
          <p:cNvSpPr txBox="1"/>
          <p:nvPr/>
        </p:nvSpPr>
        <p:spPr>
          <a:xfrm>
            <a:off x="311700" y="3471350"/>
            <a:ext cx="8520600" cy="742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latin typeface="Roboto"/>
                <a:ea typeface="Roboto"/>
                <a:cs typeface="Roboto"/>
                <a:sym typeface="Roboto"/>
              </a:rPr>
              <a:t>The body of the code calls the function that was passed as the second argument, and passes the first argument along to it.</a:t>
            </a:r>
            <a:endParaRPr sz="1800">
              <a:latin typeface="Roboto"/>
              <a:ea typeface="Roboto"/>
              <a:cs typeface="Roboto"/>
              <a:sym typeface="Roboto"/>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6" name="Shape 356"/>
        <p:cNvGrpSpPr/>
        <p:nvPr/>
      </p:nvGrpSpPr>
      <p:grpSpPr>
        <a:xfrm>
          <a:off x="0" y="0"/>
          <a:ext cx="0" cy="0"/>
          <a:chOff x="0" y="0"/>
          <a:chExt cx="0" cy="0"/>
        </a:xfrm>
      </p:grpSpPr>
      <p:sp>
        <p:nvSpPr>
          <p:cNvPr id="357" name="Google Shape;357;p4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Higher-order functions</a:t>
            </a:r>
            <a:endParaRPr/>
          </a:p>
        </p:txBody>
      </p:sp>
      <p:sp>
        <p:nvSpPr>
          <p:cNvPr id="358" name="Google Shape;358;p47"/>
          <p:cNvSpPr txBox="1"/>
          <p:nvPr>
            <p:ph idx="1" type="body"/>
          </p:nvPr>
        </p:nvSpPr>
        <p:spPr>
          <a:xfrm>
            <a:off x="311700" y="1076275"/>
            <a:ext cx="8520600" cy="6741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To call this function, pass it a string and a function.</a:t>
            </a:r>
            <a:endParaRPr sz="1800"/>
          </a:p>
        </p:txBody>
      </p:sp>
      <p:sp>
        <p:nvSpPr>
          <p:cNvPr id="359" name="Google Shape;359;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60" name="Google Shape;360;p47"/>
          <p:cNvSpPr txBox="1"/>
          <p:nvPr/>
        </p:nvSpPr>
        <p:spPr>
          <a:xfrm>
            <a:off x="338200" y="2034550"/>
            <a:ext cx="8279100" cy="14511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enc1: (String) -&gt; String = { input -&gt; input.toUpperCase() }</a:t>
            </a:r>
            <a:endParaRPr sz="1800">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latin typeface="Consolas"/>
                <a:ea typeface="Consolas"/>
                <a:cs typeface="Consolas"/>
                <a:sym typeface="Consolas"/>
              </a:rPr>
              <a:t>println(</a:t>
            </a:r>
            <a:r>
              <a:rPr b="1" lang="en" sz="1800">
                <a:latin typeface="Consolas"/>
                <a:ea typeface="Consolas"/>
                <a:cs typeface="Consolas"/>
                <a:sym typeface="Consolas"/>
              </a:rPr>
              <a:t>encodeMsg(</a:t>
            </a:r>
            <a:r>
              <a:rPr b="1" lang="en" sz="1800">
                <a:solidFill>
                  <a:srgbClr val="388E3C"/>
                </a:solidFill>
                <a:latin typeface="Consolas"/>
                <a:ea typeface="Consolas"/>
                <a:cs typeface="Consolas"/>
                <a:sym typeface="Consolas"/>
              </a:rPr>
              <a:t>"abc"</a:t>
            </a:r>
            <a:r>
              <a:rPr b="1" lang="en" sz="1800">
                <a:latin typeface="Consolas"/>
                <a:ea typeface="Consolas"/>
                <a:cs typeface="Consolas"/>
                <a:sym typeface="Consolas"/>
              </a:rPr>
              <a:t>, enc1)</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50000"/>
              </a:lnSpc>
              <a:spcBef>
                <a:spcPts val="0"/>
              </a:spcBef>
              <a:spcAft>
                <a:spcPts val="0"/>
              </a:spcAft>
              <a:buNone/>
            </a:pPr>
            <a:r>
              <a:t/>
            </a:r>
            <a:endParaRPr sz="1800">
              <a:latin typeface="Consolas"/>
              <a:ea typeface="Consolas"/>
              <a:cs typeface="Consolas"/>
              <a:sym typeface="Consolas"/>
            </a:endParaRPr>
          </a:p>
        </p:txBody>
      </p:sp>
      <p:sp>
        <p:nvSpPr>
          <p:cNvPr id="361" name="Google Shape;361;p47"/>
          <p:cNvSpPr txBox="1"/>
          <p:nvPr/>
        </p:nvSpPr>
        <p:spPr>
          <a:xfrm>
            <a:off x="311700" y="3416850"/>
            <a:ext cx="8520600" cy="74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Using a function type separates its implementation from its usage</a:t>
            </a:r>
            <a:r>
              <a:rPr lang="en" sz="1800">
                <a:latin typeface="Roboto"/>
                <a:ea typeface="Roboto"/>
                <a:cs typeface="Roboto"/>
                <a:sym typeface="Roboto"/>
              </a:rPr>
              <a:t>.</a:t>
            </a:r>
            <a:endParaRPr sz="1800">
              <a:latin typeface="Roboto"/>
              <a:ea typeface="Roboto"/>
              <a:cs typeface="Roboto"/>
              <a:sym typeface="Roboto"/>
            </a:endParaRPr>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5" name="Shape 365"/>
        <p:cNvGrpSpPr/>
        <p:nvPr/>
      </p:nvGrpSpPr>
      <p:grpSpPr>
        <a:xfrm>
          <a:off x="0" y="0"/>
          <a:ext cx="0" cy="0"/>
          <a:chOff x="0" y="0"/>
          <a:chExt cx="0" cy="0"/>
        </a:xfrm>
      </p:grpSpPr>
      <p:sp>
        <p:nvSpPr>
          <p:cNvPr id="366" name="Google Shape;366;p4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Passing a function reference</a:t>
            </a:r>
            <a:endParaRPr/>
          </a:p>
        </p:txBody>
      </p:sp>
      <p:sp>
        <p:nvSpPr>
          <p:cNvPr id="367" name="Google Shape;367;p48"/>
          <p:cNvSpPr txBox="1"/>
          <p:nvPr>
            <p:ph idx="1" type="body"/>
          </p:nvPr>
        </p:nvSpPr>
        <p:spPr>
          <a:xfrm>
            <a:off x="311800" y="1000075"/>
            <a:ext cx="8520600" cy="6741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solidFill>
                  <a:schemeClr val="dk1"/>
                </a:solidFill>
              </a:rPr>
              <a:t>Use the </a:t>
            </a:r>
            <a:r>
              <a:rPr b="1" lang="en" sz="1800">
                <a:solidFill>
                  <a:schemeClr val="dk1"/>
                </a:solidFill>
                <a:latin typeface="Courier New"/>
                <a:ea typeface="Courier New"/>
                <a:cs typeface="Courier New"/>
                <a:sym typeface="Courier New"/>
              </a:rPr>
              <a:t>::</a:t>
            </a:r>
            <a:r>
              <a:rPr lang="en" sz="1800">
                <a:solidFill>
                  <a:schemeClr val="dk1"/>
                </a:solidFill>
              </a:rPr>
              <a:t> operator t</a:t>
            </a:r>
            <a:r>
              <a:rPr lang="en" sz="1800"/>
              <a:t>o pass a named function </a:t>
            </a:r>
            <a:r>
              <a:rPr lang="en" sz="1800">
                <a:solidFill>
                  <a:schemeClr val="dk1"/>
                </a:solidFill>
              </a:rPr>
              <a:t>as an argument to another function</a:t>
            </a:r>
            <a:r>
              <a:rPr lang="en" sz="1800"/>
              <a:t>. </a:t>
            </a:r>
            <a:endParaRPr sz="1800"/>
          </a:p>
          <a:p>
            <a:pPr indent="0" lvl="0" marL="0" rtl="0" algn="l">
              <a:spcBef>
                <a:spcPts val="1000"/>
              </a:spcBef>
              <a:spcAft>
                <a:spcPts val="0"/>
              </a:spcAft>
              <a:buNone/>
            </a:pPr>
            <a:r>
              <a:t/>
            </a:r>
            <a:endParaRPr sz="1800"/>
          </a:p>
        </p:txBody>
      </p:sp>
      <p:sp>
        <p:nvSpPr>
          <p:cNvPr id="368" name="Google Shape;368;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69" name="Google Shape;369;p48"/>
          <p:cNvSpPr txBox="1"/>
          <p:nvPr/>
        </p:nvSpPr>
        <p:spPr>
          <a:xfrm>
            <a:off x="314100" y="1882150"/>
            <a:ext cx="81822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enc2(input:String): String = input.reversed()</a:t>
            </a:r>
            <a:endParaRPr sz="1800">
              <a:latin typeface="Consolas"/>
              <a:ea typeface="Consolas"/>
              <a:cs typeface="Consolas"/>
              <a:sym typeface="Consolas"/>
            </a:endParaRPr>
          </a:p>
        </p:txBody>
      </p:sp>
      <p:sp>
        <p:nvSpPr>
          <p:cNvPr id="370" name="Google Shape;370;p48"/>
          <p:cNvSpPr txBox="1"/>
          <p:nvPr/>
        </p:nvSpPr>
        <p:spPr>
          <a:xfrm>
            <a:off x="314100" y="3269579"/>
            <a:ext cx="8520600" cy="67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The </a:t>
            </a:r>
            <a:r>
              <a:rPr b="1" lang="en" sz="1800">
                <a:latin typeface="Courier New"/>
                <a:ea typeface="Courier New"/>
                <a:cs typeface="Courier New"/>
                <a:sym typeface="Courier New"/>
              </a:rPr>
              <a:t>::</a:t>
            </a:r>
            <a:r>
              <a:rPr lang="en" sz="1800">
                <a:latin typeface="Roboto"/>
                <a:ea typeface="Roboto"/>
                <a:cs typeface="Roboto"/>
                <a:sym typeface="Roboto"/>
              </a:rPr>
              <a:t> operator lets Kotlin know that you are passing the function reference as an argument, and not trying to call the function.</a:t>
            </a:r>
            <a:endParaRPr sz="1800">
              <a:latin typeface="Roboto"/>
              <a:ea typeface="Roboto"/>
              <a:cs typeface="Roboto"/>
              <a:sym typeface="Roboto"/>
            </a:endParaRPr>
          </a:p>
        </p:txBody>
      </p:sp>
      <p:sp>
        <p:nvSpPr>
          <p:cNvPr id="371" name="Google Shape;371;p48"/>
          <p:cNvSpPr txBox="1"/>
          <p:nvPr/>
        </p:nvSpPr>
        <p:spPr>
          <a:xfrm>
            <a:off x="317375" y="2337400"/>
            <a:ext cx="69384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encodeMessage(</a:t>
            </a:r>
            <a:r>
              <a:rPr lang="en" sz="1800">
                <a:solidFill>
                  <a:srgbClr val="388E3C"/>
                </a:solidFill>
                <a:latin typeface="Consolas"/>
                <a:ea typeface="Consolas"/>
                <a:cs typeface="Consolas"/>
                <a:sym typeface="Consolas"/>
              </a:rPr>
              <a:t>"abc"</a:t>
            </a:r>
            <a:r>
              <a:rPr lang="en" sz="1800">
                <a:solidFill>
                  <a:schemeClr val="dk1"/>
                </a:solidFill>
                <a:latin typeface="Consolas"/>
                <a:ea typeface="Consolas"/>
                <a:cs typeface="Consolas"/>
                <a:sym typeface="Consolas"/>
              </a:rPr>
              <a:t>, </a:t>
            </a:r>
            <a:r>
              <a:rPr b="1" lang="en" sz="1800">
                <a:solidFill>
                  <a:schemeClr val="dk1"/>
                </a:solidFill>
                <a:latin typeface="Consolas"/>
                <a:ea typeface="Consolas"/>
                <a:cs typeface="Consolas"/>
                <a:sym typeface="Consolas"/>
              </a:rPr>
              <a:t>::enc2</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solidFill>
                <a:srgbClr val="1155CC"/>
              </a:solidFill>
              <a:latin typeface="Consolas"/>
              <a:ea typeface="Consolas"/>
              <a:cs typeface="Consolas"/>
              <a:sym typeface="Consolas"/>
            </a:endParaRPr>
          </a:p>
          <a:p>
            <a:pPr indent="0" lvl="0" marL="0" rtl="0" algn="l">
              <a:spcBef>
                <a:spcPts val="0"/>
              </a:spcBef>
              <a:spcAft>
                <a:spcPts val="0"/>
              </a:spcAft>
              <a:buNone/>
            </a:pPr>
            <a:r>
              <a:t/>
            </a:r>
            <a:endParaRPr>
              <a:latin typeface="Roboto"/>
              <a:ea typeface="Roboto"/>
              <a:cs typeface="Roboto"/>
              <a:sym typeface="Roboto"/>
            </a:endParaRPr>
          </a:p>
        </p:txBody>
      </p:sp>
      <p:sp>
        <p:nvSpPr>
          <p:cNvPr id="372" name="Google Shape;372;p48"/>
          <p:cNvSpPr/>
          <p:nvPr/>
        </p:nvSpPr>
        <p:spPr>
          <a:xfrm>
            <a:off x="3040337" y="2411025"/>
            <a:ext cx="871500" cy="320100"/>
          </a:xfrm>
          <a:prstGeom prst="rect">
            <a:avLst/>
          </a:prstGeom>
          <a:noFill/>
          <a:ln cap="flat" cmpd="sng" w="19050">
            <a:solidFill>
              <a:srgbClr val="4CAF5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73" name="Google Shape;373;p48"/>
          <p:cNvCxnSpPr/>
          <p:nvPr/>
        </p:nvCxnSpPr>
        <p:spPr>
          <a:xfrm>
            <a:off x="4037275" y="2581200"/>
            <a:ext cx="973800" cy="104100"/>
          </a:xfrm>
          <a:prstGeom prst="straightConnector1">
            <a:avLst/>
          </a:prstGeom>
          <a:noFill/>
          <a:ln cap="flat" cmpd="sng" w="28575">
            <a:solidFill>
              <a:srgbClr val="4CAF50"/>
            </a:solidFill>
            <a:prstDash val="solid"/>
            <a:round/>
            <a:headEnd len="med" w="med" type="triangle"/>
            <a:tailEnd len="med" w="med" type="none"/>
          </a:ln>
        </p:spPr>
      </p:cxnSp>
      <p:sp>
        <p:nvSpPr>
          <p:cNvPr id="374" name="Google Shape;374;p48"/>
          <p:cNvSpPr txBox="1"/>
          <p:nvPr/>
        </p:nvSpPr>
        <p:spPr>
          <a:xfrm>
            <a:off x="5160175" y="2352075"/>
            <a:ext cx="3597900" cy="778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800">
                <a:latin typeface="Roboto"/>
                <a:ea typeface="Roboto"/>
                <a:cs typeface="Roboto"/>
                <a:sym typeface="Roboto"/>
              </a:rPr>
              <a:t>Passing a named function</a:t>
            </a:r>
            <a:r>
              <a:rPr b="1" lang="en" sz="1800">
                <a:latin typeface="Roboto"/>
                <a:ea typeface="Roboto"/>
                <a:cs typeface="Roboto"/>
                <a:sym typeface="Roboto"/>
              </a:rPr>
              <a:t>,</a:t>
            </a:r>
            <a:endParaRPr b="1" sz="1800">
              <a:latin typeface="Roboto"/>
              <a:ea typeface="Roboto"/>
              <a:cs typeface="Roboto"/>
              <a:sym typeface="Roboto"/>
            </a:endParaRPr>
          </a:p>
          <a:p>
            <a:pPr indent="0" lvl="0" marL="0" rtl="0" algn="l">
              <a:spcBef>
                <a:spcPts val="0"/>
              </a:spcBef>
              <a:spcAft>
                <a:spcPts val="0"/>
              </a:spcAft>
              <a:buNone/>
            </a:pPr>
            <a:r>
              <a:rPr b="1" lang="en" sz="1800">
                <a:latin typeface="Roboto"/>
                <a:ea typeface="Roboto"/>
                <a:cs typeface="Roboto"/>
                <a:sym typeface="Roboto"/>
              </a:rPr>
              <a:t>not a lambda</a:t>
            </a:r>
            <a:endParaRPr b="1" sz="1800">
              <a:latin typeface="Roboto"/>
              <a:ea typeface="Roboto"/>
              <a:cs typeface="Roboto"/>
              <a:sym typeface="Roboto"/>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4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Last parameter call syntax</a:t>
            </a:r>
            <a:endParaRPr/>
          </a:p>
        </p:txBody>
      </p:sp>
      <p:sp>
        <p:nvSpPr>
          <p:cNvPr id="380" name="Google Shape;380;p49"/>
          <p:cNvSpPr txBox="1"/>
          <p:nvPr>
            <p:ph idx="1" type="body"/>
          </p:nvPr>
        </p:nvSpPr>
        <p:spPr>
          <a:xfrm>
            <a:off x="342900" y="1211625"/>
            <a:ext cx="8520600" cy="6540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Kotlin prefers that any parameter that takes a function is the last parameter. </a:t>
            </a:r>
            <a:endParaRPr sz="1800"/>
          </a:p>
          <a:p>
            <a:pPr indent="0" lvl="0" marL="0" rtl="0" algn="l">
              <a:spcBef>
                <a:spcPts val="1000"/>
              </a:spcBef>
              <a:spcAft>
                <a:spcPts val="0"/>
              </a:spcAft>
              <a:buNone/>
            </a:pPr>
            <a:r>
              <a:t/>
            </a:r>
            <a:endParaRPr sz="1800"/>
          </a:p>
        </p:txBody>
      </p:sp>
      <p:sp>
        <p:nvSpPr>
          <p:cNvPr id="381" name="Google Shape;381;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2" name="Google Shape;382;p49"/>
          <p:cNvSpPr txBox="1"/>
          <p:nvPr/>
        </p:nvSpPr>
        <p:spPr>
          <a:xfrm>
            <a:off x="314100" y="1882150"/>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latin typeface="Consolas"/>
                <a:ea typeface="Consolas"/>
                <a:cs typeface="Consolas"/>
                <a:sym typeface="Consolas"/>
              </a:rPr>
              <a:t>encodeMessage(</a:t>
            </a:r>
            <a:r>
              <a:rPr lang="en" sz="1800">
                <a:solidFill>
                  <a:srgbClr val="388E3C"/>
                </a:solidFill>
                <a:latin typeface="Consolas"/>
                <a:ea typeface="Consolas"/>
                <a:cs typeface="Consolas"/>
                <a:sym typeface="Consolas"/>
              </a:rPr>
              <a:t>"acronym"</a:t>
            </a:r>
            <a:r>
              <a:rPr lang="en" sz="1800">
                <a:latin typeface="Consolas"/>
                <a:ea typeface="Consolas"/>
                <a:cs typeface="Consolas"/>
                <a:sym typeface="Consolas"/>
              </a:rPr>
              <a:t>, { input -&gt; input.toUpperCase() })</a:t>
            </a:r>
            <a:endParaRPr sz="1800">
              <a:solidFill>
                <a:srgbClr val="1155CC"/>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t/>
            </a:r>
            <a:endParaRPr sz="1800">
              <a:latin typeface="Consolas"/>
              <a:ea typeface="Consolas"/>
              <a:cs typeface="Consolas"/>
              <a:sym typeface="Consolas"/>
            </a:endParaRPr>
          </a:p>
        </p:txBody>
      </p:sp>
      <p:sp>
        <p:nvSpPr>
          <p:cNvPr id="383" name="Google Shape;383;p49"/>
          <p:cNvSpPr txBox="1"/>
          <p:nvPr/>
        </p:nvSpPr>
        <p:spPr>
          <a:xfrm>
            <a:off x="311700" y="2873100"/>
            <a:ext cx="8520600" cy="65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You can pass a lambda as a function parameter without putting it inside the parentheses.</a:t>
            </a:r>
            <a:endParaRPr sz="1800">
              <a:latin typeface="Roboto"/>
              <a:ea typeface="Roboto"/>
              <a:cs typeface="Roboto"/>
              <a:sym typeface="Roboto"/>
            </a:endParaRPr>
          </a:p>
        </p:txBody>
      </p:sp>
      <p:sp>
        <p:nvSpPr>
          <p:cNvPr id="384" name="Google Shape;384;p49"/>
          <p:cNvSpPr txBox="1"/>
          <p:nvPr/>
        </p:nvSpPr>
        <p:spPr>
          <a:xfrm>
            <a:off x="342900" y="3660950"/>
            <a:ext cx="7664400" cy="65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onsolas"/>
                <a:ea typeface="Consolas"/>
                <a:cs typeface="Consolas"/>
                <a:sym typeface="Consolas"/>
              </a:rPr>
              <a:t>encodeMsg(</a:t>
            </a:r>
            <a:r>
              <a:rPr lang="en" sz="1800">
                <a:solidFill>
                  <a:srgbClr val="388E3C"/>
                </a:solidFill>
                <a:latin typeface="Consolas"/>
                <a:ea typeface="Consolas"/>
                <a:cs typeface="Consolas"/>
                <a:sym typeface="Consolas"/>
              </a:rPr>
              <a:t>"acronym"</a:t>
            </a:r>
            <a:r>
              <a:rPr lang="en" sz="1800">
                <a:latin typeface="Consolas"/>
                <a:ea typeface="Consolas"/>
                <a:cs typeface="Consolas"/>
                <a:sym typeface="Consolas"/>
              </a:rPr>
              <a:t>) { input -&gt; input.toUpperCase() }</a:t>
            </a:r>
            <a:endParaRPr sz="1800">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83"/>
                                        </p:tgtEl>
                                        <p:attrNameLst>
                                          <p:attrName>style.visibility</p:attrName>
                                        </p:attrNameLst>
                                      </p:cBhvr>
                                      <p:to>
                                        <p:strVal val="visible"/>
                                      </p:to>
                                    </p:set>
                                    <p:animEffect filter="fade" transition="in">
                                      <p:cBhvr>
                                        <p:cTn dur="1000"/>
                                        <p:tgtEl>
                                          <p:spTgt spid="383"/>
                                        </p:tgtEl>
                                      </p:cBhvr>
                                    </p:animEffect>
                                  </p:childTnLst>
                                </p:cTn>
                              </p:par>
                              <p:par>
                                <p:cTn fill="hold" nodeType="withEffect" presetClass="entr" presetID="10" presetSubtype="0">
                                  <p:stCondLst>
                                    <p:cond delay="0"/>
                                  </p:stCondLst>
                                  <p:childTnLst>
                                    <p:set>
                                      <p:cBhvr>
                                        <p:cTn dur="1" fill="hold">
                                          <p:stCondLst>
                                            <p:cond delay="0"/>
                                          </p:stCondLst>
                                        </p:cTn>
                                        <p:tgtEl>
                                          <p:spTgt spid="384"/>
                                        </p:tgtEl>
                                        <p:attrNameLst>
                                          <p:attrName>style.visibility</p:attrName>
                                        </p:attrNameLst>
                                      </p:cBhvr>
                                      <p:to>
                                        <p:strVal val="visible"/>
                                      </p:to>
                                    </p:set>
                                    <p:animEffect filter="fade" transition="in">
                                      <p:cBhvr>
                                        <p:cTn dur="1000"/>
                                        <p:tgtEl>
                                          <p:spTgt spid="38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8" name="Shape 388"/>
        <p:cNvGrpSpPr/>
        <p:nvPr/>
      </p:nvGrpSpPr>
      <p:grpSpPr>
        <a:xfrm>
          <a:off x="0" y="0"/>
          <a:ext cx="0" cy="0"/>
          <a:chOff x="0" y="0"/>
          <a:chExt cx="0" cy="0"/>
        </a:xfrm>
      </p:grpSpPr>
      <p:sp>
        <p:nvSpPr>
          <p:cNvPr id="389" name="Google Shape;389;p5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Using higher-order functions</a:t>
            </a:r>
            <a:endParaRPr/>
          </a:p>
        </p:txBody>
      </p:sp>
      <p:sp>
        <p:nvSpPr>
          <p:cNvPr id="390" name="Google Shape;390;p50"/>
          <p:cNvSpPr txBox="1"/>
          <p:nvPr>
            <p:ph idx="1" type="body"/>
          </p:nvPr>
        </p:nvSpPr>
        <p:spPr>
          <a:xfrm>
            <a:off x="311700" y="1685875"/>
            <a:ext cx="8520600" cy="529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Many Kotlin built-in functions are defined </a:t>
            </a:r>
            <a:r>
              <a:rPr lang="en" sz="1800">
                <a:solidFill>
                  <a:schemeClr val="dk1"/>
                </a:solidFill>
              </a:rPr>
              <a:t>using last parameter call syntax.</a:t>
            </a:r>
            <a:endParaRPr sz="1800"/>
          </a:p>
        </p:txBody>
      </p:sp>
      <p:sp>
        <p:nvSpPr>
          <p:cNvPr id="391" name="Google Shape;391;p5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92" name="Google Shape;392;p50"/>
          <p:cNvSpPr txBox="1"/>
          <p:nvPr/>
        </p:nvSpPr>
        <p:spPr>
          <a:xfrm>
            <a:off x="311700" y="2224675"/>
            <a:ext cx="7917900" cy="469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F51B5"/>
                </a:solidFill>
                <a:latin typeface="Consolas"/>
                <a:ea typeface="Consolas"/>
                <a:cs typeface="Consolas"/>
                <a:sym typeface="Consolas"/>
              </a:rPr>
              <a:t>inline fun</a:t>
            </a:r>
            <a:r>
              <a:rPr lang="en" sz="1800">
                <a:latin typeface="Consolas"/>
                <a:ea typeface="Consolas"/>
                <a:cs typeface="Consolas"/>
                <a:sym typeface="Consolas"/>
              </a:rPr>
              <a:t> repeat(times: Int, action: (Int) -&gt; Unit)</a:t>
            </a:r>
            <a:endParaRPr sz="1800">
              <a:latin typeface="Consolas"/>
              <a:ea typeface="Consolas"/>
              <a:cs typeface="Consolas"/>
              <a:sym typeface="Consolas"/>
            </a:endParaRPr>
          </a:p>
        </p:txBody>
      </p:sp>
      <p:sp>
        <p:nvSpPr>
          <p:cNvPr id="393" name="Google Shape;393;p50"/>
          <p:cNvSpPr txBox="1"/>
          <p:nvPr/>
        </p:nvSpPr>
        <p:spPr>
          <a:xfrm>
            <a:off x="311700" y="2664675"/>
            <a:ext cx="7448100" cy="6978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latin typeface="Consolas"/>
                <a:ea typeface="Consolas"/>
                <a:cs typeface="Consolas"/>
                <a:sym typeface="Consolas"/>
              </a:rPr>
              <a:t>repeat(</a:t>
            </a:r>
            <a:r>
              <a:rPr lang="en" sz="1800">
                <a:solidFill>
                  <a:srgbClr val="C53929"/>
                </a:solidFill>
                <a:latin typeface="Consolas"/>
                <a:ea typeface="Consolas"/>
                <a:cs typeface="Consolas"/>
                <a:sym typeface="Consolas"/>
              </a:rPr>
              <a:t>3</a:t>
            </a: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latin typeface="Consolas"/>
                <a:ea typeface="Consolas"/>
                <a:cs typeface="Consolas"/>
                <a:sym typeface="Consolas"/>
              </a:rPr>
              <a:t>    println(</a:t>
            </a:r>
            <a:r>
              <a:rPr lang="en" sz="1800">
                <a:solidFill>
                  <a:srgbClr val="388E3C"/>
                </a:solidFill>
                <a:latin typeface="Consolas"/>
                <a:ea typeface="Consolas"/>
                <a:cs typeface="Consolas"/>
                <a:sym typeface="Consolas"/>
              </a:rPr>
              <a:t>"Hello"</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15000"/>
              </a:lnSpc>
              <a:spcBef>
                <a:spcPts val="0"/>
              </a:spcBef>
              <a:spcAft>
                <a:spcPts val="0"/>
              </a:spcAft>
              <a:buNone/>
            </a:pPr>
            <a:r>
              <a:t/>
            </a:r>
            <a:endParaRPr sz="1800">
              <a:latin typeface="Consolas"/>
              <a:ea typeface="Consolas"/>
              <a:cs typeface="Consolas"/>
              <a:sym typeface="Consolas"/>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7" name="Shape 397"/>
        <p:cNvGrpSpPr/>
        <p:nvPr/>
      </p:nvGrpSpPr>
      <p:grpSpPr>
        <a:xfrm>
          <a:off x="0" y="0"/>
          <a:ext cx="0" cy="0"/>
          <a:chOff x="0" y="0"/>
          <a:chExt cx="0" cy="0"/>
        </a:xfrm>
      </p:grpSpPr>
      <p:sp>
        <p:nvSpPr>
          <p:cNvPr id="398" name="Google Shape;398;p51"/>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List filters</a:t>
            </a:r>
            <a:endParaRPr sz="4200"/>
          </a:p>
        </p:txBody>
      </p:sp>
      <p:sp>
        <p:nvSpPr>
          <p:cNvPr id="399" name="Google Shape;399;p5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3" name="Shape 403"/>
        <p:cNvGrpSpPr/>
        <p:nvPr/>
      </p:nvGrpSpPr>
      <p:grpSpPr>
        <a:xfrm>
          <a:off x="0" y="0"/>
          <a:ext cx="0" cy="0"/>
          <a:chOff x="0" y="0"/>
          <a:chExt cx="0" cy="0"/>
        </a:xfrm>
      </p:grpSpPr>
      <p:sp>
        <p:nvSpPr>
          <p:cNvPr id="404" name="Google Shape;404;p5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List filters</a:t>
            </a:r>
            <a:endParaRPr/>
          </a:p>
        </p:txBody>
      </p:sp>
      <p:sp>
        <p:nvSpPr>
          <p:cNvPr id="405" name="Google Shape;405;p5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06" name="Google Shape;406;p52"/>
          <p:cNvSpPr txBox="1"/>
          <p:nvPr/>
        </p:nvSpPr>
        <p:spPr>
          <a:xfrm>
            <a:off x="278400" y="1144000"/>
            <a:ext cx="8710500" cy="49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latin typeface="Roboto"/>
                <a:ea typeface="Roboto"/>
                <a:cs typeface="Roboto"/>
                <a:sym typeface="Roboto"/>
              </a:rPr>
              <a:t>Get part of a list based on some condition </a:t>
            </a:r>
            <a:endParaRPr sz="2200">
              <a:latin typeface="Roboto"/>
              <a:ea typeface="Roboto"/>
              <a:cs typeface="Roboto"/>
              <a:sym typeface="Roboto"/>
            </a:endParaRPr>
          </a:p>
        </p:txBody>
      </p:sp>
      <p:graphicFrame>
        <p:nvGraphicFramePr>
          <p:cNvPr id="407" name="Google Shape;407;p52"/>
          <p:cNvGraphicFramePr/>
          <p:nvPr/>
        </p:nvGraphicFramePr>
        <p:xfrm>
          <a:off x="415114" y="1966000"/>
          <a:ext cx="3000000" cy="3000000"/>
        </p:xfrm>
        <a:graphic>
          <a:graphicData uri="http://schemas.openxmlformats.org/drawingml/2006/table">
            <a:tbl>
              <a:tblPr>
                <a:noFill/>
                <a:tableStyleId>{EC0F1CDB-7657-491C-BE3C-9BC569C94D79}</a:tableStyleId>
              </a:tblPr>
              <a:tblGrid>
                <a:gridCol w="1388375"/>
                <a:gridCol w="1388375"/>
                <a:gridCol w="1388375"/>
                <a:gridCol w="1388375"/>
                <a:gridCol w="1388375"/>
                <a:gridCol w="1388375"/>
              </a:tblGrid>
              <a:tr h="572700">
                <a:tc>
                  <a:txBody>
                    <a:bodyPr/>
                    <a:lstStyle/>
                    <a:p>
                      <a:pPr indent="0" lvl="0" marL="0" rtl="0" algn="ctr">
                        <a:spcBef>
                          <a:spcPts val="0"/>
                        </a:spcBef>
                        <a:spcAft>
                          <a:spcPts val="0"/>
                        </a:spcAft>
                        <a:buNone/>
                      </a:pPr>
                      <a:r>
                        <a:rPr lang="en" sz="1600">
                          <a:latin typeface="Roboto"/>
                          <a:ea typeface="Roboto"/>
                          <a:cs typeface="Roboto"/>
                          <a:sym typeface="Roboto"/>
                        </a:rPr>
                        <a:t>red</a:t>
                      </a:r>
                      <a:endParaRPr sz="1600">
                        <a:latin typeface="Roboto"/>
                        <a:ea typeface="Roboto"/>
                        <a:cs typeface="Roboto"/>
                        <a:sym typeface="Roboto"/>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ctr">
                        <a:spcBef>
                          <a:spcPts val="0"/>
                        </a:spcBef>
                        <a:spcAft>
                          <a:spcPts val="0"/>
                        </a:spcAft>
                        <a:buNone/>
                      </a:pPr>
                      <a:r>
                        <a:rPr lang="en" sz="1600">
                          <a:latin typeface="Roboto"/>
                          <a:ea typeface="Roboto"/>
                          <a:cs typeface="Roboto"/>
                          <a:sym typeface="Roboto"/>
                        </a:rPr>
                        <a:t>red-orange</a:t>
                      </a:r>
                      <a:endParaRPr sz="1600">
                        <a:latin typeface="Roboto"/>
                        <a:ea typeface="Roboto"/>
                        <a:cs typeface="Roboto"/>
                        <a:sym typeface="Roboto"/>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ctr">
                        <a:spcBef>
                          <a:spcPts val="0"/>
                        </a:spcBef>
                        <a:spcAft>
                          <a:spcPts val="0"/>
                        </a:spcAft>
                        <a:buNone/>
                      </a:pPr>
                      <a:r>
                        <a:rPr lang="en" sz="1600">
                          <a:latin typeface="Roboto"/>
                          <a:ea typeface="Roboto"/>
                          <a:cs typeface="Roboto"/>
                          <a:sym typeface="Roboto"/>
                        </a:rPr>
                        <a:t>dark red</a:t>
                      </a:r>
                      <a:endParaRPr sz="1600">
                        <a:latin typeface="Roboto"/>
                        <a:ea typeface="Roboto"/>
                        <a:cs typeface="Roboto"/>
                        <a:sym typeface="Roboto"/>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ctr">
                        <a:spcBef>
                          <a:spcPts val="0"/>
                        </a:spcBef>
                        <a:spcAft>
                          <a:spcPts val="0"/>
                        </a:spcAft>
                        <a:buNone/>
                      </a:pPr>
                      <a:r>
                        <a:rPr lang="en" sz="1600">
                          <a:latin typeface="Roboto"/>
                          <a:ea typeface="Roboto"/>
                          <a:cs typeface="Roboto"/>
                          <a:sym typeface="Roboto"/>
                        </a:rPr>
                        <a:t>orange</a:t>
                      </a:r>
                      <a:endParaRPr sz="1600">
                        <a:latin typeface="Roboto"/>
                        <a:ea typeface="Roboto"/>
                        <a:cs typeface="Roboto"/>
                        <a:sym typeface="Roboto"/>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ctr">
                        <a:spcBef>
                          <a:spcPts val="0"/>
                        </a:spcBef>
                        <a:spcAft>
                          <a:spcPts val="0"/>
                        </a:spcAft>
                        <a:buNone/>
                      </a:pPr>
                      <a:r>
                        <a:rPr lang="en" sz="1600">
                          <a:latin typeface="Roboto"/>
                          <a:ea typeface="Roboto"/>
                          <a:cs typeface="Roboto"/>
                          <a:sym typeface="Roboto"/>
                        </a:rPr>
                        <a:t>bright orange</a:t>
                      </a:r>
                      <a:endParaRPr sz="1600">
                        <a:latin typeface="Roboto"/>
                        <a:ea typeface="Roboto"/>
                        <a:cs typeface="Roboto"/>
                        <a:sym typeface="Roboto"/>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ctr">
                        <a:spcBef>
                          <a:spcPts val="0"/>
                        </a:spcBef>
                        <a:spcAft>
                          <a:spcPts val="0"/>
                        </a:spcAft>
                        <a:buNone/>
                      </a:pPr>
                      <a:r>
                        <a:rPr lang="en" sz="1600">
                          <a:latin typeface="Roboto"/>
                          <a:ea typeface="Roboto"/>
                          <a:cs typeface="Roboto"/>
                          <a:sym typeface="Roboto"/>
                        </a:rPr>
                        <a:t>saffron</a:t>
                      </a:r>
                      <a:endParaRPr sz="1600">
                        <a:latin typeface="Roboto"/>
                        <a:ea typeface="Roboto"/>
                        <a:cs typeface="Roboto"/>
                        <a:sym typeface="Roboto"/>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graphicFrame>
        <p:nvGraphicFramePr>
          <p:cNvPr id="408" name="Google Shape;408;p52"/>
          <p:cNvGraphicFramePr/>
          <p:nvPr/>
        </p:nvGraphicFramePr>
        <p:xfrm>
          <a:off x="2493800" y="3780800"/>
          <a:ext cx="3000000" cy="3000000"/>
        </p:xfrm>
        <a:graphic>
          <a:graphicData uri="http://schemas.openxmlformats.org/drawingml/2006/table">
            <a:tbl>
              <a:tblPr>
                <a:noFill/>
                <a:tableStyleId>{EC0F1CDB-7657-491C-BE3C-9BC569C94D79}</a:tableStyleId>
              </a:tblPr>
              <a:tblGrid>
                <a:gridCol w="1383375"/>
                <a:gridCol w="1383375"/>
                <a:gridCol w="1383375"/>
              </a:tblGrid>
              <a:tr h="572700">
                <a:tc>
                  <a:txBody>
                    <a:bodyPr/>
                    <a:lstStyle/>
                    <a:p>
                      <a:pPr indent="0" lvl="0" marL="0" rtl="0" algn="ctr">
                        <a:spcBef>
                          <a:spcPts val="0"/>
                        </a:spcBef>
                        <a:spcAft>
                          <a:spcPts val="0"/>
                        </a:spcAft>
                        <a:buNone/>
                      </a:pPr>
                      <a:r>
                        <a:rPr lang="en" sz="1600">
                          <a:latin typeface="Roboto"/>
                          <a:ea typeface="Roboto"/>
                          <a:cs typeface="Roboto"/>
                          <a:sym typeface="Roboto"/>
                        </a:rPr>
                        <a:t>red</a:t>
                      </a:r>
                      <a:endParaRPr sz="1600">
                        <a:latin typeface="Roboto"/>
                        <a:ea typeface="Roboto"/>
                        <a:cs typeface="Roboto"/>
                        <a:sym typeface="Roboto"/>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ctr">
                        <a:spcBef>
                          <a:spcPts val="0"/>
                        </a:spcBef>
                        <a:spcAft>
                          <a:spcPts val="0"/>
                        </a:spcAft>
                        <a:buNone/>
                      </a:pPr>
                      <a:r>
                        <a:rPr lang="en" sz="1600">
                          <a:latin typeface="Roboto"/>
                          <a:ea typeface="Roboto"/>
                          <a:cs typeface="Roboto"/>
                          <a:sym typeface="Roboto"/>
                        </a:rPr>
                        <a:t>red-orange</a:t>
                      </a:r>
                      <a:endParaRPr sz="1600">
                        <a:latin typeface="Roboto"/>
                        <a:ea typeface="Roboto"/>
                        <a:cs typeface="Roboto"/>
                        <a:sym typeface="Roboto"/>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0" lvl="0" marL="0" rtl="0" algn="ctr">
                        <a:spcBef>
                          <a:spcPts val="0"/>
                        </a:spcBef>
                        <a:spcAft>
                          <a:spcPts val="0"/>
                        </a:spcAft>
                        <a:buNone/>
                      </a:pPr>
                      <a:r>
                        <a:rPr lang="en" sz="1600">
                          <a:latin typeface="Roboto"/>
                          <a:ea typeface="Roboto"/>
                          <a:cs typeface="Roboto"/>
                          <a:sym typeface="Roboto"/>
                        </a:rPr>
                        <a:t>dark red</a:t>
                      </a:r>
                      <a:endParaRPr sz="1600">
                        <a:latin typeface="Roboto"/>
                        <a:ea typeface="Roboto"/>
                        <a:cs typeface="Roboto"/>
                        <a:sym typeface="Roboto"/>
                      </a:endParaRPr>
                    </a:p>
                  </a:txBody>
                  <a:tcPr marT="91425" marB="91425" marR="91425" marL="91425" anchor="ctr">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
        <p:nvSpPr>
          <p:cNvPr id="409" name="Google Shape;409;p52"/>
          <p:cNvSpPr/>
          <p:nvPr/>
        </p:nvSpPr>
        <p:spPr>
          <a:xfrm>
            <a:off x="4322275" y="2816258"/>
            <a:ext cx="493200" cy="752700"/>
          </a:xfrm>
          <a:prstGeom prst="down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0" name="Google Shape;410;p52"/>
          <p:cNvSpPr txBox="1"/>
          <p:nvPr/>
        </p:nvSpPr>
        <p:spPr>
          <a:xfrm>
            <a:off x="5094100" y="2713525"/>
            <a:ext cx="2677800" cy="49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Apply </a:t>
            </a:r>
            <a:r>
              <a:rPr lang="en" sz="1800">
                <a:latin typeface="Courier New"/>
                <a:ea typeface="Courier New"/>
                <a:cs typeface="Courier New"/>
                <a:sym typeface="Courier New"/>
              </a:rPr>
              <a:t>filter()</a:t>
            </a:r>
            <a:r>
              <a:rPr lang="en" sz="1800">
                <a:latin typeface="Roboto"/>
                <a:ea typeface="Roboto"/>
                <a:cs typeface="Roboto"/>
                <a:sym typeface="Roboto"/>
              </a:rPr>
              <a:t> on list</a:t>
            </a:r>
            <a:endParaRPr sz="1800">
              <a:latin typeface="Roboto"/>
              <a:ea typeface="Roboto"/>
              <a:cs typeface="Roboto"/>
              <a:sym typeface="Roboto"/>
            </a:endParaRPr>
          </a:p>
        </p:txBody>
      </p:sp>
      <p:sp>
        <p:nvSpPr>
          <p:cNvPr id="411" name="Google Shape;411;p52"/>
          <p:cNvSpPr txBox="1"/>
          <p:nvPr/>
        </p:nvSpPr>
        <p:spPr>
          <a:xfrm>
            <a:off x="5094100" y="3105963"/>
            <a:ext cx="3786000" cy="49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Condition: element contains “red”</a:t>
            </a:r>
            <a:endParaRPr sz="1800">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08"/>
                                        </p:tgtEl>
                                        <p:attrNameLst>
                                          <p:attrName>style.visibility</p:attrName>
                                        </p:attrNameLst>
                                      </p:cBhvr>
                                      <p:to>
                                        <p:strVal val="visible"/>
                                      </p:to>
                                    </p:set>
                                    <p:animEffect filter="fade" transition="in">
                                      <p:cBhvr>
                                        <p:cTn dur="1000"/>
                                        <p:tgtEl>
                                          <p:spTgt spid="408"/>
                                        </p:tgtEl>
                                      </p:cBhvr>
                                    </p:animEffect>
                                  </p:childTnLst>
                                </p:cTn>
                              </p:par>
                              <p:par>
                                <p:cTn fill="hold" nodeType="withEffect" presetClass="entr" presetID="10" presetSubtype="0">
                                  <p:stCondLst>
                                    <p:cond delay="0"/>
                                  </p:stCondLst>
                                  <p:childTnLst>
                                    <p:set>
                                      <p:cBhvr>
                                        <p:cTn dur="1" fill="hold">
                                          <p:stCondLst>
                                            <p:cond delay="0"/>
                                          </p:stCondLst>
                                        </p:cTn>
                                        <p:tgtEl>
                                          <p:spTgt spid="409"/>
                                        </p:tgtEl>
                                        <p:attrNameLst>
                                          <p:attrName>style.visibility</p:attrName>
                                        </p:attrNameLst>
                                      </p:cBhvr>
                                      <p:to>
                                        <p:strVal val="visible"/>
                                      </p:to>
                                    </p:set>
                                    <p:animEffect filter="fade" transition="in">
                                      <p:cBhvr>
                                        <p:cTn dur="1000"/>
                                        <p:tgtEl>
                                          <p:spTgt spid="409"/>
                                        </p:tgtEl>
                                      </p:cBhvr>
                                    </p:animEffect>
                                  </p:childTnLst>
                                </p:cTn>
                              </p:par>
                              <p:par>
                                <p:cTn fill="hold" nodeType="withEffect" presetClass="entr" presetID="10" presetSubtype="0">
                                  <p:stCondLst>
                                    <p:cond delay="0"/>
                                  </p:stCondLst>
                                  <p:childTnLst>
                                    <p:set>
                                      <p:cBhvr>
                                        <p:cTn dur="1" fill="hold">
                                          <p:stCondLst>
                                            <p:cond delay="0"/>
                                          </p:stCondLst>
                                        </p:cTn>
                                        <p:tgtEl>
                                          <p:spTgt spid="410"/>
                                        </p:tgtEl>
                                        <p:attrNameLst>
                                          <p:attrName>style.visibility</p:attrName>
                                        </p:attrNameLst>
                                      </p:cBhvr>
                                      <p:to>
                                        <p:strVal val="visible"/>
                                      </p:to>
                                    </p:set>
                                    <p:animEffect filter="fade" transition="in">
                                      <p:cBhvr>
                                        <p:cTn dur="1000"/>
                                        <p:tgtEl>
                                          <p:spTgt spid="410"/>
                                        </p:tgtEl>
                                      </p:cBhvr>
                                    </p:animEffect>
                                  </p:childTnLst>
                                </p:cTn>
                              </p:par>
                              <p:par>
                                <p:cTn fill="hold" nodeType="withEffect" presetClass="entr" presetID="10" presetSubtype="0">
                                  <p:stCondLst>
                                    <p:cond delay="0"/>
                                  </p:stCondLst>
                                  <p:childTnLst>
                                    <p:set>
                                      <p:cBhvr>
                                        <p:cTn dur="1" fill="hold">
                                          <p:stCondLst>
                                            <p:cond delay="0"/>
                                          </p:stCondLst>
                                        </p:cTn>
                                        <p:tgtEl>
                                          <p:spTgt spid="411"/>
                                        </p:tgtEl>
                                        <p:attrNameLst>
                                          <p:attrName>style.visibility</p:attrName>
                                        </p:attrNameLst>
                                      </p:cBhvr>
                                      <p:to>
                                        <p:strVal val="visible"/>
                                      </p:to>
                                    </p:set>
                                    <p:animEffect filter="fade" transition="in">
                                      <p:cBhvr>
                                        <p:cTn dur="1000"/>
                                        <p:tgtEl>
                                          <p:spTgt spid="41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5" name="Shape 415"/>
        <p:cNvGrpSpPr/>
        <p:nvPr/>
      </p:nvGrpSpPr>
      <p:grpSpPr>
        <a:xfrm>
          <a:off x="0" y="0"/>
          <a:ext cx="0" cy="0"/>
          <a:chOff x="0" y="0"/>
          <a:chExt cx="0" cy="0"/>
        </a:xfrm>
      </p:grpSpPr>
      <p:sp>
        <p:nvSpPr>
          <p:cNvPr id="416" name="Google Shape;416;p5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Iterating through lists</a:t>
            </a:r>
            <a:endParaRPr/>
          </a:p>
        </p:txBody>
      </p:sp>
      <p:sp>
        <p:nvSpPr>
          <p:cNvPr id="417" name="Google Shape;417;p53"/>
          <p:cNvSpPr txBox="1"/>
          <p:nvPr>
            <p:ph idx="1" type="body"/>
          </p:nvPr>
        </p:nvSpPr>
        <p:spPr>
          <a:xfrm>
            <a:off x="311700" y="1153213"/>
            <a:ext cx="8520600" cy="792300"/>
          </a:xfrm>
          <a:prstGeom prst="rect">
            <a:avLst/>
          </a:prstGeom>
        </p:spPr>
        <p:txBody>
          <a:bodyPr anchorCtr="0" anchor="t" bIns="91425" lIns="91425" spcFirstLastPara="1" rIns="91425" wrap="square" tIns="91425">
            <a:noAutofit/>
          </a:bodyPr>
          <a:lstStyle/>
          <a:p>
            <a:pPr indent="0" lvl="0" marL="0" marR="114300" rtl="0" algn="l">
              <a:lnSpc>
                <a:spcPct val="115000"/>
              </a:lnSpc>
              <a:spcBef>
                <a:spcPts val="0"/>
              </a:spcBef>
              <a:spcAft>
                <a:spcPts val="0"/>
              </a:spcAft>
              <a:buNone/>
            </a:pPr>
            <a:r>
              <a:rPr lang="en" sz="1800">
                <a:solidFill>
                  <a:schemeClr val="dk1"/>
                </a:solidFill>
              </a:rPr>
              <a:t>If a function literal has only one parameter, you can omit its declaration and the "</a:t>
            </a:r>
            <a:r>
              <a:rPr lang="en" sz="1800">
                <a:solidFill>
                  <a:schemeClr val="dk1"/>
                </a:solidFill>
                <a:latin typeface="Courier New"/>
                <a:ea typeface="Courier New"/>
                <a:cs typeface="Courier New"/>
                <a:sym typeface="Courier New"/>
              </a:rPr>
              <a:t>-&gt;</a:t>
            </a:r>
            <a:r>
              <a:rPr lang="en" sz="1800">
                <a:solidFill>
                  <a:schemeClr val="dk1"/>
                </a:solidFill>
              </a:rPr>
              <a:t>". The parameter is implicitly declared under the name </a:t>
            </a:r>
            <a:r>
              <a:rPr lang="en" sz="1800">
                <a:solidFill>
                  <a:schemeClr val="dk1"/>
                </a:solidFill>
                <a:latin typeface="Courier New"/>
                <a:ea typeface="Courier New"/>
                <a:cs typeface="Courier New"/>
                <a:sym typeface="Courier New"/>
              </a:rPr>
              <a:t>it</a:t>
            </a:r>
            <a:r>
              <a:rPr lang="en" sz="1800">
                <a:solidFill>
                  <a:schemeClr val="dk1"/>
                </a:solidFill>
              </a:rPr>
              <a:t>.</a:t>
            </a:r>
            <a:endParaRPr sz="1800"/>
          </a:p>
        </p:txBody>
      </p:sp>
      <p:sp>
        <p:nvSpPr>
          <p:cNvPr id="418" name="Google Shape;418;p5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19" name="Google Shape;419;p53"/>
          <p:cNvSpPr txBox="1"/>
          <p:nvPr/>
        </p:nvSpPr>
        <p:spPr>
          <a:xfrm>
            <a:off x="342892" y="2098938"/>
            <a:ext cx="44664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ints = listOf(</a:t>
            </a:r>
            <a:r>
              <a:rPr lang="en" sz="1800">
                <a:solidFill>
                  <a:srgbClr val="C53929"/>
                </a:solidFill>
                <a:latin typeface="Consolas"/>
                <a:ea typeface="Consolas"/>
                <a:cs typeface="Consolas"/>
                <a:sym typeface="Consolas"/>
              </a:rPr>
              <a:t>1</a:t>
            </a: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2</a:t>
            </a: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3</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5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ints.filter { </a:t>
            </a:r>
            <a:r>
              <a:rPr b="1" lang="en" sz="1800">
                <a:solidFill>
                  <a:schemeClr val="dk1"/>
                </a:solidFill>
                <a:latin typeface="Consolas"/>
                <a:ea typeface="Consolas"/>
                <a:cs typeface="Consolas"/>
                <a:sym typeface="Consolas"/>
              </a:rPr>
              <a:t>it </a:t>
            </a:r>
            <a:r>
              <a:rPr lang="en" sz="1800">
                <a:solidFill>
                  <a:schemeClr val="dk1"/>
                </a:solidFill>
                <a:latin typeface="Consolas"/>
                <a:ea typeface="Consolas"/>
                <a:cs typeface="Consolas"/>
                <a:sym typeface="Consolas"/>
              </a:rPr>
              <a:t>&gt; </a:t>
            </a:r>
            <a:r>
              <a:rPr lang="en" sz="1800">
                <a:solidFill>
                  <a:srgbClr val="C53929"/>
                </a:solidFill>
                <a:latin typeface="Consolas"/>
                <a:ea typeface="Consolas"/>
                <a:cs typeface="Consolas"/>
                <a:sym typeface="Consolas"/>
              </a:rPr>
              <a:t>0</a:t>
            </a:r>
            <a:r>
              <a:rPr lang="en" sz="1800">
                <a:solidFill>
                  <a:schemeClr val="dk1"/>
                </a:solidFill>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15000"/>
              </a:lnSpc>
              <a:spcBef>
                <a:spcPts val="0"/>
              </a:spcBef>
              <a:spcAft>
                <a:spcPts val="0"/>
              </a:spcAft>
              <a:buNone/>
            </a:pPr>
            <a:r>
              <a:t/>
            </a:r>
            <a:endParaRPr sz="1800">
              <a:latin typeface="Consolas"/>
              <a:ea typeface="Consolas"/>
              <a:cs typeface="Consolas"/>
              <a:sym typeface="Consolas"/>
            </a:endParaRPr>
          </a:p>
        </p:txBody>
      </p:sp>
      <p:sp>
        <p:nvSpPr>
          <p:cNvPr id="420" name="Google Shape;420;p53"/>
          <p:cNvSpPr txBox="1"/>
          <p:nvPr/>
        </p:nvSpPr>
        <p:spPr>
          <a:xfrm>
            <a:off x="5255999" y="3927425"/>
            <a:ext cx="3576300" cy="522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onsolas"/>
                <a:ea typeface="Consolas"/>
                <a:cs typeface="Consolas"/>
                <a:sym typeface="Consolas"/>
              </a:rPr>
              <a:t>ints.filter { n -&gt; n &gt; </a:t>
            </a:r>
            <a:r>
              <a:rPr lang="en" sz="1800">
                <a:solidFill>
                  <a:srgbClr val="C53929"/>
                </a:solidFill>
                <a:latin typeface="Consolas"/>
                <a:ea typeface="Consolas"/>
                <a:cs typeface="Consolas"/>
                <a:sym typeface="Consolas"/>
              </a:rPr>
              <a:t>0</a:t>
            </a:r>
            <a:r>
              <a:rPr lang="en" sz="1800">
                <a:latin typeface="Consolas"/>
                <a:ea typeface="Consolas"/>
                <a:cs typeface="Consolas"/>
                <a:sym typeface="Consolas"/>
              </a:rPr>
              <a:t> }</a:t>
            </a:r>
            <a:endParaRPr sz="1800">
              <a:latin typeface="Consolas"/>
              <a:ea typeface="Consolas"/>
              <a:cs typeface="Consolas"/>
              <a:sym typeface="Consolas"/>
            </a:endParaRPr>
          </a:p>
        </p:txBody>
      </p:sp>
      <p:sp>
        <p:nvSpPr>
          <p:cNvPr id="421" name="Google Shape;421;p53"/>
          <p:cNvSpPr txBox="1"/>
          <p:nvPr/>
        </p:nvSpPr>
        <p:spPr>
          <a:xfrm>
            <a:off x="380125" y="3924150"/>
            <a:ext cx="41589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ints.filter { n: Int -&gt; n &gt; </a:t>
            </a:r>
            <a:r>
              <a:rPr lang="en" sz="1800">
                <a:solidFill>
                  <a:srgbClr val="C53929"/>
                </a:solidFill>
                <a:latin typeface="Consolas"/>
                <a:ea typeface="Consolas"/>
                <a:cs typeface="Consolas"/>
                <a:sym typeface="Consolas"/>
              </a:rPr>
              <a:t>0</a:t>
            </a:r>
            <a:r>
              <a:rPr lang="en" sz="1800">
                <a:solidFill>
                  <a:schemeClr val="dk1"/>
                </a:solidFill>
                <a:latin typeface="Consolas"/>
                <a:ea typeface="Consolas"/>
                <a:cs typeface="Consolas"/>
                <a:sym typeface="Consolas"/>
              </a:rPr>
              <a:t> }</a:t>
            </a:r>
            <a:endParaRPr>
              <a:latin typeface="Roboto"/>
              <a:ea typeface="Roboto"/>
              <a:cs typeface="Roboto"/>
              <a:sym typeface="Roboto"/>
            </a:endParaRPr>
          </a:p>
        </p:txBody>
      </p:sp>
      <p:sp>
        <p:nvSpPr>
          <p:cNvPr id="422" name="Google Shape;422;p53"/>
          <p:cNvSpPr txBox="1"/>
          <p:nvPr/>
        </p:nvSpPr>
        <p:spPr>
          <a:xfrm>
            <a:off x="4554900" y="3927417"/>
            <a:ext cx="548700" cy="306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 OR</a:t>
            </a:r>
            <a:endParaRPr sz="1800">
              <a:latin typeface="Roboto"/>
              <a:ea typeface="Roboto"/>
              <a:cs typeface="Roboto"/>
              <a:sym typeface="Roboto"/>
            </a:endParaRPr>
          </a:p>
        </p:txBody>
      </p:sp>
      <p:sp>
        <p:nvSpPr>
          <p:cNvPr id="423" name="Google Shape;423;p53"/>
          <p:cNvSpPr txBox="1"/>
          <p:nvPr/>
        </p:nvSpPr>
        <p:spPr>
          <a:xfrm>
            <a:off x="342900" y="3063150"/>
            <a:ext cx="8458200" cy="3936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latin typeface="Roboto"/>
                <a:ea typeface="Roboto"/>
                <a:cs typeface="Roboto"/>
                <a:sym typeface="Roboto"/>
              </a:rPr>
              <a:t>Filter iterates through a collection, where </a:t>
            </a:r>
            <a:r>
              <a:rPr lang="en" sz="1800">
                <a:latin typeface="Courier New"/>
                <a:ea typeface="Courier New"/>
                <a:cs typeface="Courier New"/>
                <a:sym typeface="Courier New"/>
              </a:rPr>
              <a:t>it</a:t>
            </a:r>
            <a:r>
              <a:rPr lang="en" sz="1800">
                <a:latin typeface="Roboto"/>
                <a:ea typeface="Roboto"/>
                <a:cs typeface="Roboto"/>
                <a:sym typeface="Roboto"/>
              </a:rPr>
              <a:t> is the value of the element during the iteration. This is equivalent to:</a:t>
            </a:r>
            <a:endParaRPr sz="1800">
              <a:latin typeface="Roboto"/>
              <a:ea typeface="Roboto"/>
              <a:cs typeface="Roboto"/>
              <a:sym typeface="Roboto"/>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27" name="Shape 427"/>
        <p:cNvGrpSpPr/>
        <p:nvPr/>
      </p:nvGrpSpPr>
      <p:grpSpPr>
        <a:xfrm>
          <a:off x="0" y="0"/>
          <a:ext cx="0" cy="0"/>
          <a:chOff x="0" y="0"/>
          <a:chExt cx="0" cy="0"/>
        </a:xfrm>
      </p:grpSpPr>
      <p:sp>
        <p:nvSpPr>
          <p:cNvPr id="428" name="Google Shape;428;p5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List filters</a:t>
            </a:r>
            <a:endParaRPr/>
          </a:p>
        </p:txBody>
      </p:sp>
      <p:sp>
        <p:nvSpPr>
          <p:cNvPr id="429" name="Google Shape;429;p54"/>
          <p:cNvSpPr txBox="1"/>
          <p:nvPr>
            <p:ph idx="1" type="body"/>
          </p:nvPr>
        </p:nvSpPr>
        <p:spPr>
          <a:xfrm>
            <a:off x="387900" y="2143075"/>
            <a:ext cx="8520600" cy="1497300"/>
          </a:xfrm>
          <a:prstGeom prst="rect">
            <a:avLst/>
          </a:prstGeom>
        </p:spPr>
        <p:txBody>
          <a:bodyPr anchorCtr="0" anchor="t" bIns="91425" lIns="91425" spcFirstLastPara="1" rIns="91425" wrap="square" tIns="91425">
            <a:noAutofit/>
          </a:bodyPr>
          <a:lstStyle/>
          <a:p>
            <a:pPr indent="0" lvl="0" marL="0" rtl="0" algn="l">
              <a:lnSpc>
                <a:spcPct val="150000"/>
              </a:lnSpc>
              <a:spcBef>
                <a:spcPts val="100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books = </a:t>
            </a:r>
            <a:r>
              <a:rPr lang="en" sz="1800">
                <a:solidFill>
                  <a:schemeClr val="dk1"/>
                </a:solidFill>
                <a:latin typeface="Consolas"/>
                <a:ea typeface="Consolas"/>
                <a:cs typeface="Consolas"/>
                <a:sym typeface="Consolas"/>
              </a:rPr>
              <a:t>listOf</a:t>
            </a:r>
            <a:r>
              <a:rPr lang="en" sz="1800">
                <a:solidFill>
                  <a:schemeClr val="dk1"/>
                </a:solidFill>
                <a:latin typeface="Consolas"/>
                <a:ea typeface="Consolas"/>
                <a:cs typeface="Consolas"/>
                <a:sym typeface="Consolas"/>
              </a:rPr>
              <a:t>(</a:t>
            </a:r>
            <a:r>
              <a:rPr lang="en" sz="1800">
                <a:solidFill>
                  <a:srgbClr val="388E3C"/>
                </a:solidFill>
                <a:latin typeface="Consolas"/>
                <a:ea typeface="Consolas"/>
                <a:cs typeface="Consolas"/>
                <a:sym typeface="Consolas"/>
              </a:rPr>
              <a:t>"nature"</a:t>
            </a:r>
            <a:r>
              <a:rPr lang="en" sz="1800">
                <a:solidFill>
                  <a:schemeClr val="dk1"/>
                </a:solidFill>
                <a:latin typeface="Consolas"/>
                <a:ea typeface="Consolas"/>
                <a:cs typeface="Consolas"/>
                <a:sym typeface="Consolas"/>
              </a:rPr>
              <a:t>, </a:t>
            </a:r>
            <a:r>
              <a:rPr lang="en" sz="1800">
                <a:solidFill>
                  <a:srgbClr val="388E3C"/>
                </a:solidFill>
                <a:latin typeface="Consolas"/>
                <a:ea typeface="Consolas"/>
                <a:cs typeface="Consolas"/>
                <a:sym typeface="Consolas"/>
              </a:rPr>
              <a:t>"biology"</a:t>
            </a:r>
            <a:r>
              <a:rPr lang="en" sz="1800">
                <a:solidFill>
                  <a:schemeClr val="dk1"/>
                </a:solidFill>
                <a:latin typeface="Consolas"/>
                <a:ea typeface="Consolas"/>
                <a:cs typeface="Consolas"/>
                <a:sym typeface="Consolas"/>
              </a:rPr>
              <a:t>,</a:t>
            </a:r>
            <a:r>
              <a:rPr lang="en" sz="1800">
                <a:solidFill>
                  <a:srgbClr val="388E3C"/>
                </a:solidFill>
                <a:latin typeface="Consolas"/>
                <a:ea typeface="Consolas"/>
                <a:cs typeface="Consolas"/>
                <a:sym typeface="Consolas"/>
              </a:rPr>
              <a:t> "birds"</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println(books.filter </a:t>
            </a:r>
            <a:r>
              <a:rPr b="1" lang="en" sz="1800">
                <a:solidFill>
                  <a:schemeClr val="dk1"/>
                </a:solidFill>
                <a:latin typeface="Consolas"/>
                <a:ea typeface="Consolas"/>
                <a:cs typeface="Consolas"/>
                <a:sym typeface="Consolas"/>
              </a:rPr>
              <a:t>{ </a:t>
            </a:r>
            <a:r>
              <a:rPr b="1" lang="en" sz="1800">
                <a:solidFill>
                  <a:schemeClr val="dk1"/>
                </a:solidFill>
                <a:latin typeface="Consolas"/>
                <a:ea typeface="Consolas"/>
                <a:cs typeface="Consolas"/>
                <a:sym typeface="Consolas"/>
              </a:rPr>
              <a:t>it</a:t>
            </a:r>
            <a:r>
              <a:rPr b="1" lang="en" sz="1800">
                <a:solidFill>
                  <a:schemeClr val="dk1"/>
                </a:solidFill>
                <a:latin typeface="Consolas"/>
                <a:ea typeface="Consolas"/>
                <a:cs typeface="Consolas"/>
                <a:sym typeface="Consolas"/>
              </a:rPr>
              <a:t>[</a:t>
            </a:r>
            <a:r>
              <a:rPr b="1" lang="en" sz="1800">
                <a:solidFill>
                  <a:srgbClr val="C53929"/>
                </a:solidFill>
                <a:latin typeface="Consolas"/>
                <a:ea typeface="Consolas"/>
                <a:cs typeface="Consolas"/>
                <a:sym typeface="Consolas"/>
              </a:rPr>
              <a:t>0</a:t>
            </a:r>
            <a:r>
              <a:rPr b="1" lang="en" sz="1800">
                <a:solidFill>
                  <a:schemeClr val="dk1"/>
                </a:solidFill>
                <a:latin typeface="Consolas"/>
                <a:ea typeface="Consolas"/>
                <a:cs typeface="Consolas"/>
                <a:sym typeface="Consolas"/>
              </a:rPr>
              <a:t>] == </a:t>
            </a:r>
            <a:r>
              <a:rPr b="1" lang="en" sz="1800">
                <a:solidFill>
                  <a:srgbClr val="388E3C"/>
                </a:solidFill>
                <a:latin typeface="Consolas"/>
                <a:ea typeface="Consolas"/>
                <a:cs typeface="Consolas"/>
                <a:sym typeface="Consolas"/>
              </a:rPr>
              <a:t>'b'</a:t>
            </a:r>
            <a:r>
              <a:rPr b="1" lang="en" sz="18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a:t>
            </a:r>
            <a:endParaRPr sz="1800">
              <a:solidFill>
                <a:schemeClr val="dk1"/>
              </a:solidFill>
              <a:latin typeface="Consolas"/>
              <a:ea typeface="Consolas"/>
              <a:cs typeface="Consolas"/>
              <a:sym typeface="Consolas"/>
            </a:endParaRPr>
          </a:p>
        </p:txBody>
      </p:sp>
      <p:sp>
        <p:nvSpPr>
          <p:cNvPr id="430" name="Google Shape;430;p5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31" name="Google Shape;431;p54"/>
          <p:cNvSpPr txBox="1"/>
          <p:nvPr/>
        </p:nvSpPr>
        <p:spPr>
          <a:xfrm>
            <a:off x="437575" y="3175775"/>
            <a:ext cx="7343400" cy="46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1155CC"/>
                </a:solidFill>
                <a:latin typeface="Consolas"/>
                <a:ea typeface="Consolas"/>
                <a:cs typeface="Consolas"/>
                <a:sym typeface="Consolas"/>
              </a:rPr>
              <a:t>⇒ [biology, birds]</a:t>
            </a:r>
            <a:endParaRPr sz="1800">
              <a:solidFill>
                <a:srgbClr val="1155CC"/>
              </a:solidFill>
              <a:latin typeface="Consolas"/>
              <a:ea typeface="Consolas"/>
              <a:cs typeface="Consolas"/>
              <a:sym typeface="Consolas"/>
            </a:endParaRPr>
          </a:p>
        </p:txBody>
      </p:sp>
      <p:sp>
        <p:nvSpPr>
          <p:cNvPr id="432" name="Google Shape;432;p54"/>
          <p:cNvSpPr txBox="1"/>
          <p:nvPr/>
        </p:nvSpPr>
        <p:spPr>
          <a:xfrm>
            <a:off x="361375" y="1420850"/>
            <a:ext cx="8419800" cy="655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1"/>
                </a:solidFill>
                <a:latin typeface="Roboto"/>
                <a:ea typeface="Roboto"/>
                <a:cs typeface="Roboto"/>
                <a:sym typeface="Roboto"/>
              </a:rPr>
              <a:t>The filter condition in curly braces </a:t>
            </a:r>
            <a:r>
              <a:rPr lang="en" sz="1800">
                <a:solidFill>
                  <a:schemeClr val="dk1"/>
                </a:solidFill>
                <a:latin typeface="Courier New"/>
                <a:ea typeface="Courier New"/>
                <a:cs typeface="Courier New"/>
                <a:sym typeface="Courier New"/>
              </a:rPr>
              <a:t>{}</a:t>
            </a:r>
            <a:r>
              <a:rPr lang="en" sz="1800">
                <a:solidFill>
                  <a:schemeClr val="dk1"/>
                </a:solidFill>
                <a:latin typeface="Roboto"/>
                <a:ea typeface="Roboto"/>
                <a:cs typeface="Roboto"/>
                <a:sym typeface="Roboto"/>
              </a:rPr>
              <a:t> tests each </a:t>
            </a:r>
            <a:r>
              <a:rPr lang="en" sz="1800">
                <a:solidFill>
                  <a:schemeClr val="dk1"/>
                </a:solidFill>
                <a:latin typeface="Roboto"/>
                <a:ea typeface="Roboto"/>
                <a:cs typeface="Roboto"/>
                <a:sym typeface="Roboto"/>
              </a:rPr>
              <a:t>item</a:t>
            </a:r>
            <a:r>
              <a:rPr lang="en" sz="1800">
                <a:solidFill>
                  <a:schemeClr val="dk1"/>
                </a:solidFill>
                <a:latin typeface="Roboto"/>
                <a:ea typeface="Roboto"/>
                <a:cs typeface="Roboto"/>
                <a:sym typeface="Roboto"/>
              </a:rPr>
              <a:t> as the filter loops through. If the expression returns </a:t>
            </a:r>
            <a:r>
              <a:rPr lang="en" sz="1800">
                <a:solidFill>
                  <a:schemeClr val="dk1"/>
                </a:solidFill>
                <a:latin typeface="Courier New"/>
                <a:ea typeface="Courier New"/>
                <a:cs typeface="Courier New"/>
                <a:sym typeface="Courier New"/>
              </a:rPr>
              <a:t>true</a:t>
            </a:r>
            <a:r>
              <a:rPr lang="en" sz="1800">
                <a:solidFill>
                  <a:schemeClr val="dk1"/>
                </a:solidFill>
                <a:latin typeface="Roboto"/>
                <a:ea typeface="Roboto"/>
                <a:cs typeface="Roboto"/>
                <a:sym typeface="Roboto"/>
              </a:rPr>
              <a:t>, the item is included.</a:t>
            </a:r>
            <a:endParaRPr sz="1800">
              <a:latin typeface="Roboto"/>
              <a:ea typeface="Roboto"/>
              <a:cs typeface="Roboto"/>
              <a:sym typeface="Roboto"/>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36" name="Shape 436"/>
        <p:cNvGrpSpPr/>
        <p:nvPr/>
      </p:nvGrpSpPr>
      <p:grpSpPr>
        <a:xfrm>
          <a:off x="0" y="0"/>
          <a:ext cx="0" cy="0"/>
          <a:chOff x="0" y="0"/>
          <a:chExt cx="0" cy="0"/>
        </a:xfrm>
      </p:grpSpPr>
      <p:sp>
        <p:nvSpPr>
          <p:cNvPr id="437" name="Google Shape;437;p5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Eager and lazy filters</a:t>
            </a:r>
            <a:endParaRPr/>
          </a:p>
        </p:txBody>
      </p:sp>
      <p:sp>
        <p:nvSpPr>
          <p:cNvPr id="438" name="Google Shape;438;p55"/>
          <p:cNvSpPr txBox="1"/>
          <p:nvPr>
            <p:ph idx="1" type="body"/>
          </p:nvPr>
        </p:nvSpPr>
        <p:spPr>
          <a:xfrm>
            <a:off x="347700" y="2492575"/>
            <a:ext cx="8408400" cy="495000"/>
          </a:xfrm>
          <a:prstGeom prst="rect">
            <a:avLst/>
          </a:prstGeom>
        </p:spPr>
        <p:txBody>
          <a:bodyPr anchorCtr="0" anchor="t" bIns="91425" lIns="91425" spcFirstLastPara="1" rIns="91425" wrap="square" tIns="91425">
            <a:noAutofit/>
          </a:bodyPr>
          <a:lstStyle/>
          <a:p>
            <a:pPr indent="-368300" lvl="0" marL="457200" rtl="0" algn="l">
              <a:lnSpc>
                <a:spcPct val="150000"/>
              </a:lnSpc>
              <a:spcBef>
                <a:spcPts val="0"/>
              </a:spcBef>
              <a:spcAft>
                <a:spcPts val="0"/>
              </a:spcAft>
              <a:buSzPts val="2200"/>
              <a:buChar char="●"/>
            </a:pPr>
            <a:r>
              <a:rPr b="1" lang="en" sz="2200"/>
              <a:t>Lazy:</a:t>
            </a:r>
            <a:r>
              <a:rPr lang="en" sz="2200"/>
              <a:t> occurs only if necessary at runtime</a:t>
            </a:r>
            <a:endParaRPr sz="2200"/>
          </a:p>
        </p:txBody>
      </p:sp>
      <p:sp>
        <p:nvSpPr>
          <p:cNvPr id="439" name="Google Shape;439;p5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40" name="Google Shape;440;p55"/>
          <p:cNvSpPr txBox="1"/>
          <p:nvPr/>
        </p:nvSpPr>
        <p:spPr>
          <a:xfrm>
            <a:off x="347225" y="1929550"/>
            <a:ext cx="8408400" cy="495000"/>
          </a:xfrm>
          <a:prstGeom prst="rect">
            <a:avLst/>
          </a:prstGeom>
          <a:noFill/>
          <a:ln>
            <a:noFill/>
          </a:ln>
        </p:spPr>
        <p:txBody>
          <a:bodyPr anchorCtr="0" anchor="t" bIns="91425" lIns="91425" spcFirstLastPara="1" rIns="91425" wrap="square" tIns="91425">
            <a:noAutofit/>
          </a:bodyPr>
          <a:lstStyle/>
          <a:p>
            <a:pPr indent="-368300" lvl="0" marL="457200" rtl="0" algn="l">
              <a:spcBef>
                <a:spcPts val="0"/>
              </a:spcBef>
              <a:spcAft>
                <a:spcPts val="0"/>
              </a:spcAft>
              <a:buSzPts val="2200"/>
              <a:buFont typeface="Roboto"/>
              <a:buChar char="●"/>
            </a:pPr>
            <a:r>
              <a:rPr b="1" lang="en" sz="2200">
                <a:latin typeface="Roboto"/>
                <a:ea typeface="Roboto"/>
                <a:cs typeface="Roboto"/>
                <a:sym typeface="Roboto"/>
              </a:rPr>
              <a:t>Eager:</a:t>
            </a:r>
            <a:r>
              <a:rPr lang="en" sz="2200">
                <a:latin typeface="Roboto"/>
                <a:ea typeface="Roboto"/>
                <a:cs typeface="Roboto"/>
                <a:sym typeface="Roboto"/>
              </a:rPr>
              <a:t> occurs regardless of whether the result is ever used</a:t>
            </a:r>
            <a:endParaRPr sz="2200">
              <a:latin typeface="Roboto"/>
              <a:ea typeface="Roboto"/>
              <a:cs typeface="Roboto"/>
              <a:sym typeface="Roboto"/>
            </a:endParaRPr>
          </a:p>
        </p:txBody>
      </p:sp>
      <p:sp>
        <p:nvSpPr>
          <p:cNvPr id="441" name="Google Shape;441;p55"/>
          <p:cNvSpPr txBox="1"/>
          <p:nvPr/>
        </p:nvSpPr>
        <p:spPr>
          <a:xfrm>
            <a:off x="347225" y="3610575"/>
            <a:ext cx="8408400" cy="635100"/>
          </a:xfrm>
          <a:prstGeom prst="rect">
            <a:avLst/>
          </a:prstGeom>
          <a:solidFill>
            <a:srgbClr val="D6F0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solidFill>
                  <a:srgbClr val="3C4043"/>
                </a:solidFill>
                <a:latin typeface="Roboto"/>
                <a:ea typeface="Roboto"/>
                <a:cs typeface="Roboto"/>
                <a:sym typeface="Roboto"/>
              </a:rPr>
              <a:t>Lazy evaluation of lists is useful if you don't need the entire result, or if the list is exceptionally large and multiple copies wouldn't wouldn't fit into RAM.</a:t>
            </a:r>
            <a:endParaRPr sz="1800">
              <a:solidFill>
                <a:srgbClr val="3C4043"/>
              </a:solidFill>
              <a:latin typeface="Roboto"/>
              <a:ea typeface="Roboto"/>
              <a:cs typeface="Roboto"/>
              <a:sym typeface="Roboto"/>
            </a:endParaRPr>
          </a:p>
        </p:txBody>
      </p:sp>
      <p:sp>
        <p:nvSpPr>
          <p:cNvPr id="442" name="Google Shape;442;p55"/>
          <p:cNvSpPr txBox="1"/>
          <p:nvPr/>
        </p:nvSpPr>
        <p:spPr>
          <a:xfrm>
            <a:off x="347225" y="1218225"/>
            <a:ext cx="4931700" cy="495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latin typeface="Roboto"/>
                <a:ea typeface="Roboto"/>
                <a:cs typeface="Roboto"/>
                <a:sym typeface="Roboto"/>
              </a:rPr>
              <a:t>Evaluation of expressions in lists:</a:t>
            </a:r>
            <a:endParaRPr sz="2200">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Setting up</a:t>
            </a:r>
            <a:endParaRPr/>
          </a:p>
        </p:txBody>
      </p:sp>
      <p:sp>
        <p:nvSpPr>
          <p:cNvPr id="100" name="Google Shape;100;p20"/>
          <p:cNvSpPr txBox="1"/>
          <p:nvPr>
            <p:ph idx="1" type="body"/>
          </p:nvPr>
        </p:nvSpPr>
        <p:spPr>
          <a:xfrm>
            <a:off x="342900" y="1564350"/>
            <a:ext cx="8489400" cy="2205300"/>
          </a:xfrm>
          <a:prstGeom prst="rect">
            <a:avLst/>
          </a:prstGeom>
        </p:spPr>
        <p:txBody>
          <a:bodyPr anchorCtr="0" anchor="t" bIns="91425" lIns="91425" spcFirstLastPara="1" rIns="91425" wrap="square" tIns="91425">
            <a:noAutofit/>
          </a:bodyPr>
          <a:lstStyle/>
          <a:p>
            <a:pPr indent="-368300" lvl="0" marL="457200" rtl="0" algn="l">
              <a:lnSpc>
                <a:spcPct val="150000"/>
              </a:lnSpc>
              <a:spcBef>
                <a:spcPts val="1000"/>
              </a:spcBef>
              <a:spcAft>
                <a:spcPts val="0"/>
              </a:spcAft>
              <a:buSzPts val="2200"/>
              <a:buChar char="●"/>
            </a:pPr>
            <a:r>
              <a:rPr lang="en" sz="2200"/>
              <a:t>Create a file in your project</a:t>
            </a:r>
            <a:endParaRPr sz="2200"/>
          </a:p>
          <a:p>
            <a:pPr indent="-368300" lvl="0" marL="457200" rtl="0" algn="l">
              <a:lnSpc>
                <a:spcPct val="150000"/>
              </a:lnSpc>
              <a:spcBef>
                <a:spcPts val="0"/>
              </a:spcBef>
              <a:spcAft>
                <a:spcPts val="0"/>
              </a:spcAft>
              <a:buSzPts val="2200"/>
              <a:buChar char="●"/>
            </a:pPr>
            <a:r>
              <a:rPr lang="en" sz="2200"/>
              <a:t>Create a </a:t>
            </a:r>
            <a:r>
              <a:rPr lang="en" sz="2200">
                <a:latin typeface="Courier New"/>
                <a:ea typeface="Courier New"/>
                <a:cs typeface="Courier New"/>
                <a:sym typeface="Courier New"/>
              </a:rPr>
              <a:t>main()</a:t>
            </a:r>
            <a:r>
              <a:rPr lang="en" sz="2200"/>
              <a:t> function</a:t>
            </a:r>
            <a:endParaRPr sz="2200"/>
          </a:p>
          <a:p>
            <a:pPr indent="-368300" lvl="0" marL="457200" rtl="0" algn="l">
              <a:lnSpc>
                <a:spcPct val="150000"/>
              </a:lnSpc>
              <a:spcBef>
                <a:spcPts val="0"/>
              </a:spcBef>
              <a:spcAft>
                <a:spcPts val="0"/>
              </a:spcAft>
              <a:buSzPts val="2200"/>
              <a:buChar char="●"/>
            </a:pPr>
            <a:r>
              <a:rPr lang="en" sz="2200"/>
              <a:t>Pass arguments to </a:t>
            </a:r>
            <a:r>
              <a:rPr lang="en" sz="2200">
                <a:latin typeface="Courier New"/>
                <a:ea typeface="Courier New"/>
                <a:cs typeface="Courier New"/>
                <a:sym typeface="Courier New"/>
              </a:rPr>
              <a:t>main()</a:t>
            </a:r>
            <a:r>
              <a:rPr lang="en" sz="2200"/>
              <a:t>(</a:t>
            </a:r>
            <a:r>
              <a:rPr lang="en" sz="2200">
                <a:solidFill>
                  <a:schemeClr val="dk1"/>
                </a:solidFill>
              </a:rPr>
              <a:t>Optional</a:t>
            </a:r>
            <a:r>
              <a:rPr lang="en" sz="2200">
                <a:solidFill>
                  <a:schemeClr val="dk1"/>
                </a:solidFill>
              </a:rPr>
              <a:t>)</a:t>
            </a:r>
            <a:endParaRPr sz="2200">
              <a:latin typeface="Consolas"/>
              <a:ea typeface="Consolas"/>
              <a:cs typeface="Consolas"/>
              <a:sym typeface="Consolas"/>
            </a:endParaRPr>
          </a:p>
          <a:p>
            <a:pPr indent="-368300" lvl="0" marL="457200" rtl="0" algn="l">
              <a:lnSpc>
                <a:spcPct val="150000"/>
              </a:lnSpc>
              <a:spcBef>
                <a:spcPts val="0"/>
              </a:spcBef>
              <a:spcAft>
                <a:spcPts val="0"/>
              </a:spcAft>
              <a:buSzPts val="2200"/>
              <a:buChar char="●"/>
            </a:pPr>
            <a:r>
              <a:rPr lang="en" sz="2200"/>
              <a:t>Use any </a:t>
            </a:r>
            <a:r>
              <a:rPr lang="en" sz="2200">
                <a:solidFill>
                  <a:schemeClr val="dk1"/>
                </a:solidFill>
              </a:rPr>
              <a:t>passed </a:t>
            </a:r>
            <a:r>
              <a:rPr lang="en" sz="2200"/>
              <a:t>arguments in function calls </a:t>
            </a:r>
            <a:r>
              <a:rPr lang="en" sz="2200">
                <a:solidFill>
                  <a:schemeClr val="dk1"/>
                </a:solidFill>
              </a:rPr>
              <a:t>(</a:t>
            </a:r>
            <a:r>
              <a:rPr lang="en" sz="2200">
                <a:solidFill>
                  <a:schemeClr val="dk1"/>
                </a:solidFill>
              </a:rPr>
              <a:t>Optional</a:t>
            </a:r>
            <a:r>
              <a:rPr lang="en" sz="2200">
                <a:solidFill>
                  <a:schemeClr val="dk1"/>
                </a:solidFill>
              </a:rPr>
              <a:t>)</a:t>
            </a:r>
            <a:endParaRPr sz="2200"/>
          </a:p>
          <a:p>
            <a:pPr indent="-368300" lvl="0" marL="457200" rtl="0" algn="l">
              <a:lnSpc>
                <a:spcPct val="150000"/>
              </a:lnSpc>
              <a:spcBef>
                <a:spcPts val="0"/>
              </a:spcBef>
              <a:spcAft>
                <a:spcPts val="0"/>
              </a:spcAft>
              <a:buSzPts val="2200"/>
              <a:buChar char="●"/>
            </a:pPr>
            <a:r>
              <a:rPr lang="en" sz="2200"/>
              <a:t>Run your program</a:t>
            </a:r>
            <a:endParaRPr sz="2200"/>
          </a:p>
        </p:txBody>
      </p:sp>
      <p:sp>
        <p:nvSpPr>
          <p:cNvPr id="101" name="Google Shape;101;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02" name="Google Shape;102;p20"/>
          <p:cNvSpPr txBox="1"/>
          <p:nvPr/>
        </p:nvSpPr>
        <p:spPr>
          <a:xfrm>
            <a:off x="342925" y="1131800"/>
            <a:ext cx="8489400" cy="50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200">
                <a:latin typeface="Roboto"/>
                <a:ea typeface="Roboto"/>
                <a:cs typeface="Roboto"/>
                <a:sym typeface="Roboto"/>
              </a:rPr>
              <a:t>Before you can write code and run programs, you need to:</a:t>
            </a:r>
            <a:endParaRPr sz="2200">
              <a:latin typeface="Roboto"/>
              <a:ea typeface="Roboto"/>
              <a:cs typeface="Roboto"/>
              <a:sym typeface="Roboto"/>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6" name="Shape 446"/>
        <p:cNvGrpSpPr/>
        <p:nvPr/>
      </p:nvGrpSpPr>
      <p:grpSpPr>
        <a:xfrm>
          <a:off x="0" y="0"/>
          <a:ext cx="0" cy="0"/>
          <a:chOff x="0" y="0"/>
          <a:chExt cx="0" cy="0"/>
        </a:xfrm>
      </p:grpSpPr>
      <p:sp>
        <p:nvSpPr>
          <p:cNvPr id="447" name="Google Shape;447;p5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Eager filters</a:t>
            </a:r>
            <a:endParaRPr/>
          </a:p>
        </p:txBody>
      </p:sp>
      <p:sp>
        <p:nvSpPr>
          <p:cNvPr id="448" name="Google Shape;448;p56"/>
          <p:cNvSpPr txBox="1"/>
          <p:nvPr>
            <p:ph idx="1" type="body"/>
          </p:nvPr>
        </p:nvSpPr>
        <p:spPr>
          <a:xfrm>
            <a:off x="311700" y="1304875"/>
            <a:ext cx="8520600" cy="5727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Filters are </a:t>
            </a:r>
            <a:r>
              <a:rPr lang="en" sz="1800"/>
              <a:t>eager</a:t>
            </a:r>
            <a:r>
              <a:rPr lang="en" sz="1800"/>
              <a:t> by default. A new list is created each time you use a filter.</a:t>
            </a:r>
            <a:endParaRPr sz="1800"/>
          </a:p>
        </p:txBody>
      </p:sp>
      <p:sp>
        <p:nvSpPr>
          <p:cNvPr id="449" name="Google Shape;449;p5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50" name="Google Shape;450;p56"/>
          <p:cNvSpPr txBox="1"/>
          <p:nvPr/>
        </p:nvSpPr>
        <p:spPr>
          <a:xfrm>
            <a:off x="317779" y="2004050"/>
            <a:ext cx="8462400" cy="7185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instruments = listOf</a:t>
            </a:r>
            <a:r>
              <a:rPr lang="en" sz="1800">
                <a:latin typeface="Consolas"/>
                <a:ea typeface="Consolas"/>
                <a:cs typeface="Consolas"/>
                <a:sym typeface="Consolas"/>
              </a:rPr>
              <a:t>(</a:t>
            </a:r>
            <a:r>
              <a:rPr lang="en" sz="1800">
                <a:solidFill>
                  <a:srgbClr val="388E3C"/>
                </a:solidFill>
                <a:latin typeface="Consolas"/>
                <a:ea typeface="Consolas"/>
                <a:cs typeface="Consolas"/>
                <a:sym typeface="Consolas"/>
              </a:rPr>
              <a:t>"viola"</a:t>
            </a:r>
            <a:r>
              <a:rPr lang="en" sz="1800">
                <a:latin typeface="Consolas"/>
                <a:ea typeface="Consolas"/>
                <a:cs typeface="Consolas"/>
                <a:sym typeface="Consolas"/>
              </a:rPr>
              <a:t>, </a:t>
            </a:r>
            <a:r>
              <a:rPr lang="en" sz="1800">
                <a:solidFill>
                  <a:srgbClr val="388E3C"/>
                </a:solidFill>
                <a:latin typeface="Consolas"/>
                <a:ea typeface="Consolas"/>
                <a:cs typeface="Consolas"/>
                <a:sym typeface="Consolas"/>
              </a:rPr>
              <a:t>"cello"</a:t>
            </a:r>
            <a:r>
              <a:rPr lang="en" sz="1800">
                <a:latin typeface="Consolas"/>
                <a:ea typeface="Consolas"/>
                <a:cs typeface="Consolas"/>
                <a:sym typeface="Consolas"/>
              </a:rPr>
              <a:t>, </a:t>
            </a:r>
            <a:r>
              <a:rPr lang="en" sz="1800">
                <a:solidFill>
                  <a:srgbClr val="388E3C"/>
                </a:solidFill>
                <a:latin typeface="Consolas"/>
                <a:ea typeface="Consolas"/>
                <a:cs typeface="Consolas"/>
                <a:sym typeface="Consolas"/>
              </a:rPr>
              <a:t>"violin"</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eager = </a:t>
            </a:r>
            <a:r>
              <a:rPr b="1" lang="en" sz="1800">
                <a:solidFill>
                  <a:schemeClr val="dk1"/>
                </a:solidFill>
                <a:latin typeface="Consolas"/>
                <a:ea typeface="Consolas"/>
                <a:cs typeface="Consolas"/>
                <a:sym typeface="Consolas"/>
              </a:rPr>
              <a:t>instruments</a:t>
            </a:r>
            <a:r>
              <a:rPr b="1" lang="en" sz="1800">
                <a:solidFill>
                  <a:schemeClr val="dk1"/>
                </a:solidFill>
                <a:latin typeface="Consolas"/>
                <a:ea typeface="Consolas"/>
                <a:cs typeface="Consolas"/>
                <a:sym typeface="Consolas"/>
              </a:rPr>
              <a:t>.filter { it [</a:t>
            </a:r>
            <a:r>
              <a:rPr b="1" lang="en" sz="1800">
                <a:solidFill>
                  <a:srgbClr val="C53929"/>
                </a:solidFill>
                <a:latin typeface="Consolas"/>
                <a:ea typeface="Consolas"/>
                <a:cs typeface="Consolas"/>
                <a:sym typeface="Consolas"/>
              </a:rPr>
              <a:t>0</a:t>
            </a:r>
            <a:r>
              <a:rPr b="1" lang="en" sz="1800">
                <a:solidFill>
                  <a:schemeClr val="dk1"/>
                </a:solidFill>
                <a:latin typeface="Consolas"/>
                <a:ea typeface="Consolas"/>
                <a:cs typeface="Consolas"/>
                <a:sym typeface="Consolas"/>
              </a:rPr>
              <a:t>] == </a:t>
            </a:r>
            <a:r>
              <a:rPr b="1" lang="en" sz="1800">
                <a:solidFill>
                  <a:srgbClr val="388E3C"/>
                </a:solidFill>
                <a:latin typeface="Consolas"/>
                <a:ea typeface="Consolas"/>
                <a:cs typeface="Consolas"/>
                <a:sym typeface="Consolas"/>
              </a:rPr>
              <a:t>'v'</a:t>
            </a:r>
            <a:r>
              <a:rPr b="1" lang="en" sz="1800">
                <a:solidFill>
                  <a:schemeClr val="dk1"/>
                </a:solidFill>
                <a:latin typeface="Consolas"/>
                <a:ea typeface="Consolas"/>
                <a:cs typeface="Consolas"/>
                <a:sym typeface="Consolas"/>
              </a:rPr>
              <a:t> }</a:t>
            </a:r>
            <a:endParaRPr b="1" sz="1800">
              <a:solidFill>
                <a:schemeClr val="dk1"/>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println(</a:t>
            </a:r>
            <a:r>
              <a:rPr lang="en" sz="1800">
                <a:solidFill>
                  <a:srgbClr val="388E3C"/>
                </a:solidFill>
                <a:latin typeface="Consolas"/>
                <a:ea typeface="Consolas"/>
                <a:cs typeface="Consolas"/>
                <a:sym typeface="Consolas"/>
              </a:rPr>
              <a:t>"eager: "</a:t>
            </a:r>
            <a:r>
              <a:rPr lang="en" sz="1800">
                <a:solidFill>
                  <a:schemeClr val="dk1"/>
                </a:solidFill>
                <a:latin typeface="Consolas"/>
                <a:ea typeface="Consolas"/>
                <a:cs typeface="Consolas"/>
                <a:sym typeface="Consolas"/>
              </a:rPr>
              <a:t> + eager)</a:t>
            </a:r>
            <a:endParaRPr sz="1800">
              <a:latin typeface="Consolas"/>
              <a:ea typeface="Consolas"/>
              <a:cs typeface="Consolas"/>
              <a:sym typeface="Consolas"/>
            </a:endParaRPr>
          </a:p>
        </p:txBody>
      </p:sp>
      <p:sp>
        <p:nvSpPr>
          <p:cNvPr id="451" name="Google Shape;451;p56"/>
          <p:cNvSpPr txBox="1"/>
          <p:nvPr/>
        </p:nvSpPr>
        <p:spPr>
          <a:xfrm>
            <a:off x="335900" y="3337525"/>
            <a:ext cx="8257200" cy="486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eager: [viola, violin]</a:t>
            </a:r>
            <a:endParaRPr sz="1800">
              <a:solidFill>
                <a:srgbClr val="1155CC"/>
              </a:solidFill>
              <a:latin typeface="Consolas"/>
              <a:ea typeface="Consolas"/>
              <a:cs typeface="Consolas"/>
              <a:sym typeface="Consolas"/>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55" name="Shape 455"/>
        <p:cNvGrpSpPr/>
        <p:nvPr/>
      </p:nvGrpSpPr>
      <p:grpSpPr>
        <a:xfrm>
          <a:off x="0" y="0"/>
          <a:ext cx="0" cy="0"/>
          <a:chOff x="0" y="0"/>
          <a:chExt cx="0" cy="0"/>
        </a:xfrm>
      </p:grpSpPr>
      <p:sp>
        <p:nvSpPr>
          <p:cNvPr id="456" name="Google Shape;456;p5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Lazy filters</a:t>
            </a:r>
            <a:endParaRPr/>
          </a:p>
        </p:txBody>
      </p:sp>
      <p:sp>
        <p:nvSpPr>
          <p:cNvPr id="457" name="Google Shape;457;p57"/>
          <p:cNvSpPr txBox="1"/>
          <p:nvPr>
            <p:ph idx="1" type="body"/>
          </p:nvPr>
        </p:nvSpPr>
        <p:spPr>
          <a:xfrm>
            <a:off x="311700" y="1228675"/>
            <a:ext cx="8520600" cy="9132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Sequences are data structures that use lazy evaluation, and can be used with filters to make them lazy. </a:t>
            </a:r>
            <a:endParaRPr sz="1800"/>
          </a:p>
        </p:txBody>
      </p:sp>
      <p:sp>
        <p:nvSpPr>
          <p:cNvPr id="458" name="Google Shape;458;p5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59" name="Google Shape;459;p57"/>
          <p:cNvSpPr txBox="1"/>
          <p:nvPr/>
        </p:nvSpPr>
        <p:spPr>
          <a:xfrm>
            <a:off x="342900" y="3623438"/>
            <a:ext cx="82572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filtered: kotlin.sequences.FilteringSequence@386cc1c4</a:t>
            </a:r>
            <a:endParaRPr sz="1800">
              <a:solidFill>
                <a:srgbClr val="1155CC"/>
              </a:solidFill>
              <a:latin typeface="Consolas"/>
              <a:ea typeface="Consolas"/>
              <a:cs typeface="Consolas"/>
              <a:sym typeface="Consolas"/>
            </a:endParaRPr>
          </a:p>
        </p:txBody>
      </p:sp>
      <p:sp>
        <p:nvSpPr>
          <p:cNvPr id="460" name="Google Shape;460;p57"/>
          <p:cNvSpPr txBox="1"/>
          <p:nvPr/>
        </p:nvSpPr>
        <p:spPr>
          <a:xfrm>
            <a:off x="305325" y="2230150"/>
            <a:ext cx="8520600" cy="447300"/>
          </a:xfrm>
          <a:prstGeom prst="rect">
            <a:avLst/>
          </a:prstGeom>
          <a:noFill/>
          <a:ln>
            <a:noFill/>
          </a:ln>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instruments = listOf(</a:t>
            </a:r>
            <a:r>
              <a:rPr lang="en" sz="1800">
                <a:solidFill>
                  <a:srgbClr val="388E3C"/>
                </a:solidFill>
                <a:latin typeface="Consolas"/>
                <a:ea typeface="Consolas"/>
                <a:cs typeface="Consolas"/>
                <a:sym typeface="Consolas"/>
              </a:rPr>
              <a:t>"viola"</a:t>
            </a:r>
            <a:r>
              <a:rPr lang="en" sz="1800">
                <a:latin typeface="Consolas"/>
                <a:ea typeface="Consolas"/>
                <a:cs typeface="Consolas"/>
                <a:sym typeface="Consolas"/>
              </a:rPr>
              <a:t>, </a:t>
            </a:r>
            <a:r>
              <a:rPr lang="en" sz="1800">
                <a:solidFill>
                  <a:srgbClr val="388E3C"/>
                </a:solidFill>
                <a:latin typeface="Consolas"/>
                <a:ea typeface="Consolas"/>
                <a:cs typeface="Consolas"/>
                <a:sym typeface="Consolas"/>
              </a:rPr>
              <a:t>"cello"</a:t>
            </a:r>
            <a:r>
              <a:rPr lang="en" sz="1800">
                <a:latin typeface="Consolas"/>
                <a:ea typeface="Consolas"/>
                <a:cs typeface="Consolas"/>
                <a:sym typeface="Consolas"/>
              </a:rPr>
              <a:t>, </a:t>
            </a:r>
            <a:r>
              <a:rPr lang="en" sz="1800">
                <a:solidFill>
                  <a:srgbClr val="388E3C"/>
                </a:solidFill>
                <a:latin typeface="Consolas"/>
                <a:ea typeface="Consolas"/>
                <a:cs typeface="Consolas"/>
                <a:sym typeface="Consolas"/>
              </a:rPr>
              <a:t>"violin"</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a:t>
            </a:r>
            <a:r>
              <a:rPr lang="en" sz="1800">
                <a:solidFill>
                  <a:schemeClr val="dk1"/>
                </a:solidFill>
                <a:latin typeface="Consolas"/>
                <a:ea typeface="Consolas"/>
                <a:cs typeface="Consolas"/>
                <a:sym typeface="Consolas"/>
              </a:rPr>
              <a:t>filtered</a:t>
            </a:r>
            <a:r>
              <a:rPr lang="en" sz="1800">
                <a:solidFill>
                  <a:schemeClr val="dk1"/>
                </a:solidFill>
                <a:latin typeface="Consolas"/>
                <a:ea typeface="Consolas"/>
                <a:cs typeface="Consolas"/>
                <a:sym typeface="Consolas"/>
              </a:rPr>
              <a:t> = </a:t>
            </a:r>
            <a:r>
              <a:rPr b="1" lang="en" sz="1800">
                <a:solidFill>
                  <a:schemeClr val="dk1"/>
                </a:solidFill>
                <a:latin typeface="Consolas"/>
                <a:ea typeface="Consolas"/>
                <a:cs typeface="Consolas"/>
                <a:sym typeface="Consolas"/>
              </a:rPr>
              <a:t>instruments.asSequence().filter { it[</a:t>
            </a:r>
            <a:r>
              <a:rPr b="1" lang="en" sz="1800">
                <a:solidFill>
                  <a:srgbClr val="C53929"/>
                </a:solidFill>
                <a:latin typeface="Consolas"/>
                <a:ea typeface="Consolas"/>
                <a:cs typeface="Consolas"/>
                <a:sym typeface="Consolas"/>
              </a:rPr>
              <a:t>0</a:t>
            </a:r>
            <a:r>
              <a:rPr b="1" lang="en" sz="1800">
                <a:solidFill>
                  <a:schemeClr val="dk1"/>
                </a:solidFill>
                <a:latin typeface="Consolas"/>
                <a:ea typeface="Consolas"/>
                <a:cs typeface="Consolas"/>
                <a:sym typeface="Consolas"/>
              </a:rPr>
              <a:t>] == </a:t>
            </a:r>
            <a:r>
              <a:rPr b="1" lang="en" sz="1800">
                <a:solidFill>
                  <a:srgbClr val="388E3C"/>
                </a:solidFill>
                <a:latin typeface="Consolas"/>
                <a:ea typeface="Consolas"/>
                <a:cs typeface="Consolas"/>
                <a:sym typeface="Consolas"/>
              </a:rPr>
              <a:t>'v'</a:t>
            </a:r>
            <a:r>
              <a:rPr b="1" lang="en" sz="1800">
                <a:solidFill>
                  <a:schemeClr val="dk1"/>
                </a:solidFill>
                <a:latin typeface="Consolas"/>
                <a:ea typeface="Consolas"/>
                <a:cs typeface="Consolas"/>
                <a:sym typeface="Consolas"/>
              </a:rPr>
              <a:t>}</a:t>
            </a:r>
            <a:endParaRPr b="1" sz="1800">
              <a:solidFill>
                <a:schemeClr val="dk1"/>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println(</a:t>
            </a:r>
            <a:r>
              <a:rPr lang="en" sz="1800">
                <a:solidFill>
                  <a:srgbClr val="388E3C"/>
                </a:solidFill>
                <a:latin typeface="Consolas"/>
                <a:ea typeface="Consolas"/>
                <a:cs typeface="Consolas"/>
                <a:sym typeface="Consolas"/>
              </a:rPr>
              <a:t>"filtered: "</a:t>
            </a:r>
            <a:r>
              <a:rPr lang="en" sz="1800">
                <a:solidFill>
                  <a:schemeClr val="dk1"/>
                </a:solidFill>
                <a:latin typeface="Consolas"/>
                <a:ea typeface="Consolas"/>
                <a:cs typeface="Consolas"/>
                <a:sym typeface="Consolas"/>
              </a:rPr>
              <a:t> + filtered)</a:t>
            </a:r>
            <a:endParaRPr sz="1800">
              <a:latin typeface="Consolas"/>
              <a:ea typeface="Consolas"/>
              <a:cs typeface="Consolas"/>
              <a:sym typeface="Consolas"/>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64" name="Shape 464"/>
        <p:cNvGrpSpPr/>
        <p:nvPr/>
      </p:nvGrpSpPr>
      <p:grpSpPr>
        <a:xfrm>
          <a:off x="0" y="0"/>
          <a:ext cx="0" cy="0"/>
          <a:chOff x="0" y="0"/>
          <a:chExt cx="0" cy="0"/>
        </a:xfrm>
      </p:grpSpPr>
      <p:sp>
        <p:nvSpPr>
          <p:cNvPr id="465" name="Google Shape;465;p5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Sequences -&gt; lists</a:t>
            </a:r>
            <a:endParaRPr/>
          </a:p>
        </p:txBody>
      </p:sp>
      <p:sp>
        <p:nvSpPr>
          <p:cNvPr id="466" name="Google Shape;466;p58"/>
          <p:cNvSpPr txBox="1"/>
          <p:nvPr>
            <p:ph idx="1" type="body"/>
          </p:nvPr>
        </p:nvSpPr>
        <p:spPr>
          <a:xfrm>
            <a:off x="280525" y="1228675"/>
            <a:ext cx="8399400" cy="5727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Sequences can be turned back into lists using </a:t>
            </a:r>
            <a:r>
              <a:rPr lang="en" sz="1800">
                <a:latin typeface="Courier New"/>
                <a:ea typeface="Courier New"/>
                <a:cs typeface="Courier New"/>
                <a:sym typeface="Courier New"/>
              </a:rPr>
              <a:t>toList()</a:t>
            </a:r>
            <a:r>
              <a:rPr lang="en" sz="1800"/>
              <a:t>.</a:t>
            </a:r>
            <a:endParaRPr sz="1800"/>
          </a:p>
          <a:p>
            <a:pPr indent="0" lvl="0" marL="0" rtl="0" algn="l">
              <a:spcBef>
                <a:spcPts val="1000"/>
              </a:spcBef>
              <a:spcAft>
                <a:spcPts val="0"/>
              </a:spcAft>
              <a:buNone/>
            </a:pPr>
            <a:r>
              <a:t/>
            </a:r>
            <a:endParaRPr sz="1800"/>
          </a:p>
          <a:p>
            <a:pPr indent="0" lvl="0" marL="0" rtl="0" algn="l">
              <a:spcBef>
                <a:spcPts val="1000"/>
              </a:spcBef>
              <a:spcAft>
                <a:spcPts val="0"/>
              </a:spcAft>
              <a:buNone/>
            </a:pPr>
            <a:r>
              <a:t/>
            </a:r>
            <a:endParaRPr sz="1800"/>
          </a:p>
        </p:txBody>
      </p:sp>
      <p:sp>
        <p:nvSpPr>
          <p:cNvPr id="467" name="Google Shape;467;p5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68" name="Google Shape;468;p58"/>
          <p:cNvSpPr txBox="1"/>
          <p:nvPr/>
        </p:nvSpPr>
        <p:spPr>
          <a:xfrm>
            <a:off x="280525" y="2253850"/>
            <a:ext cx="76017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newList = </a:t>
            </a:r>
            <a:r>
              <a:rPr b="1" lang="en" sz="1800">
                <a:latin typeface="Consolas"/>
                <a:ea typeface="Consolas"/>
                <a:cs typeface="Consolas"/>
                <a:sym typeface="Consolas"/>
              </a:rPr>
              <a:t>filtered</a:t>
            </a:r>
            <a:r>
              <a:rPr b="1" lang="en" sz="1800">
                <a:latin typeface="Consolas"/>
                <a:ea typeface="Consolas"/>
                <a:cs typeface="Consolas"/>
                <a:sym typeface="Consolas"/>
              </a:rPr>
              <a:t>.toList()</a:t>
            </a:r>
            <a:endParaRPr b="1" sz="1800">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a:p>
            <a:pPr indent="0" lvl="0" marL="0" rtl="0" algn="l">
              <a:spcBef>
                <a:spcPts val="0"/>
              </a:spcBef>
              <a:spcAft>
                <a:spcPts val="0"/>
              </a:spcAft>
              <a:buNone/>
            </a:pPr>
            <a:r>
              <a:t/>
            </a:r>
            <a:endParaRPr sz="1800">
              <a:latin typeface="Consolas"/>
              <a:ea typeface="Consolas"/>
              <a:cs typeface="Consolas"/>
              <a:sym typeface="Consolas"/>
            </a:endParaRPr>
          </a:p>
        </p:txBody>
      </p:sp>
      <p:sp>
        <p:nvSpPr>
          <p:cNvPr id="469" name="Google Shape;469;p58"/>
          <p:cNvSpPr txBox="1"/>
          <p:nvPr/>
        </p:nvSpPr>
        <p:spPr>
          <a:xfrm>
            <a:off x="235500" y="3119918"/>
            <a:ext cx="8257200" cy="51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1155CC"/>
                </a:solidFill>
                <a:latin typeface="Consolas"/>
                <a:ea typeface="Consolas"/>
                <a:cs typeface="Consolas"/>
                <a:sym typeface="Consolas"/>
              </a:rPr>
              <a:t>⇒ new list: [viola, violin]</a:t>
            </a:r>
            <a:endParaRPr sz="1800">
              <a:solidFill>
                <a:srgbClr val="1155CC"/>
              </a:solidFill>
              <a:latin typeface="Consolas"/>
              <a:ea typeface="Consolas"/>
              <a:cs typeface="Consolas"/>
              <a:sym typeface="Consolas"/>
            </a:endParaRPr>
          </a:p>
        </p:txBody>
      </p:sp>
      <p:sp>
        <p:nvSpPr>
          <p:cNvPr id="470" name="Google Shape;470;p58"/>
          <p:cNvSpPr txBox="1"/>
          <p:nvPr/>
        </p:nvSpPr>
        <p:spPr>
          <a:xfrm>
            <a:off x="280525" y="1840925"/>
            <a:ext cx="84444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val</a:t>
            </a:r>
            <a:r>
              <a:rPr lang="en" sz="1800">
                <a:solidFill>
                  <a:schemeClr val="dk1"/>
                </a:solidFill>
                <a:latin typeface="Consolas"/>
                <a:ea typeface="Consolas"/>
                <a:cs typeface="Consolas"/>
                <a:sym typeface="Consolas"/>
              </a:rPr>
              <a:t> filtered = instruments.asSequence().filter { it[</a:t>
            </a:r>
            <a:r>
              <a:rPr lang="en" sz="1800">
                <a:solidFill>
                  <a:srgbClr val="C53929"/>
                </a:solidFill>
                <a:latin typeface="Consolas"/>
                <a:ea typeface="Consolas"/>
                <a:cs typeface="Consolas"/>
                <a:sym typeface="Consolas"/>
              </a:rPr>
              <a:t>0</a:t>
            </a:r>
            <a:r>
              <a:rPr lang="en" sz="1800">
                <a:solidFill>
                  <a:schemeClr val="dk1"/>
                </a:solidFill>
                <a:latin typeface="Consolas"/>
                <a:ea typeface="Consolas"/>
                <a:cs typeface="Consolas"/>
                <a:sym typeface="Consolas"/>
              </a:rPr>
              <a:t>] == </a:t>
            </a:r>
            <a:r>
              <a:rPr lang="en" sz="1800">
                <a:solidFill>
                  <a:srgbClr val="388E3C"/>
                </a:solidFill>
                <a:latin typeface="Consolas"/>
                <a:ea typeface="Consolas"/>
                <a:cs typeface="Consolas"/>
                <a:sym typeface="Consolas"/>
              </a:rPr>
              <a:t>'v'</a:t>
            </a:r>
            <a:r>
              <a:rPr lang="en" sz="1800">
                <a:solidFill>
                  <a:schemeClr val="dk1"/>
                </a:solidFill>
                <a:latin typeface="Consolas"/>
                <a:ea typeface="Consolas"/>
                <a:cs typeface="Consolas"/>
                <a:sym typeface="Consolas"/>
              </a:rPr>
              <a:t>}</a:t>
            </a:r>
            <a:endParaRPr>
              <a:latin typeface="Roboto"/>
              <a:ea typeface="Roboto"/>
              <a:cs typeface="Roboto"/>
              <a:sym typeface="Roboto"/>
            </a:endParaRPr>
          </a:p>
        </p:txBody>
      </p:sp>
      <p:sp>
        <p:nvSpPr>
          <p:cNvPr id="471" name="Google Shape;471;p58"/>
          <p:cNvSpPr txBox="1"/>
          <p:nvPr/>
        </p:nvSpPr>
        <p:spPr>
          <a:xfrm>
            <a:off x="280525" y="2648375"/>
            <a:ext cx="61920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println(</a:t>
            </a:r>
            <a:r>
              <a:rPr lang="en" sz="1800">
                <a:solidFill>
                  <a:srgbClr val="388E3C"/>
                </a:solidFill>
                <a:latin typeface="Consolas"/>
                <a:ea typeface="Consolas"/>
                <a:cs typeface="Consolas"/>
                <a:sym typeface="Consolas"/>
              </a:rPr>
              <a:t>"new list: "</a:t>
            </a:r>
            <a:r>
              <a:rPr lang="en" sz="1800">
                <a:solidFill>
                  <a:schemeClr val="dk1"/>
                </a:solidFill>
                <a:latin typeface="Consolas"/>
                <a:ea typeface="Consolas"/>
                <a:cs typeface="Consolas"/>
                <a:sym typeface="Consolas"/>
              </a:rPr>
              <a:t> + newList)</a:t>
            </a:r>
            <a:endParaRPr>
              <a:latin typeface="Roboto"/>
              <a:ea typeface="Roboto"/>
              <a:cs typeface="Roboto"/>
              <a:sym typeface="Roboto"/>
            </a:endParaRPr>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5" name="Shape 475"/>
        <p:cNvGrpSpPr/>
        <p:nvPr/>
      </p:nvGrpSpPr>
      <p:grpSpPr>
        <a:xfrm>
          <a:off x="0" y="0"/>
          <a:ext cx="0" cy="0"/>
          <a:chOff x="0" y="0"/>
          <a:chExt cx="0" cy="0"/>
        </a:xfrm>
      </p:grpSpPr>
      <p:sp>
        <p:nvSpPr>
          <p:cNvPr id="476" name="Google Shape;476;p5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Other list transformations</a:t>
            </a:r>
            <a:endParaRPr/>
          </a:p>
        </p:txBody>
      </p:sp>
      <p:sp>
        <p:nvSpPr>
          <p:cNvPr id="477" name="Google Shape;477;p5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78" name="Google Shape;478;p59"/>
          <p:cNvSpPr txBox="1"/>
          <p:nvPr/>
        </p:nvSpPr>
        <p:spPr>
          <a:xfrm>
            <a:off x="266700" y="1080400"/>
            <a:ext cx="8458200" cy="4899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a:buChar char="●"/>
            </a:pPr>
            <a:r>
              <a:rPr lang="en" sz="1800">
                <a:latin typeface="Courier New"/>
                <a:ea typeface="Courier New"/>
                <a:cs typeface="Courier New"/>
                <a:sym typeface="Courier New"/>
              </a:rPr>
              <a:t>map()</a:t>
            </a:r>
            <a:r>
              <a:rPr lang="en" sz="1800">
                <a:latin typeface="Roboto"/>
                <a:ea typeface="Roboto"/>
                <a:cs typeface="Roboto"/>
                <a:sym typeface="Roboto"/>
              </a:rPr>
              <a:t> performs the same transform on every item and returns the </a:t>
            </a:r>
            <a:r>
              <a:rPr lang="en" sz="1800">
                <a:latin typeface="Roboto"/>
                <a:ea typeface="Roboto"/>
                <a:cs typeface="Roboto"/>
                <a:sym typeface="Roboto"/>
              </a:rPr>
              <a:t>list</a:t>
            </a:r>
            <a:r>
              <a:rPr lang="en" sz="1800">
                <a:latin typeface="Roboto"/>
                <a:ea typeface="Roboto"/>
                <a:cs typeface="Roboto"/>
                <a:sym typeface="Roboto"/>
              </a:rPr>
              <a:t>. </a:t>
            </a:r>
            <a:endParaRPr sz="1800">
              <a:latin typeface="Roboto"/>
              <a:ea typeface="Roboto"/>
              <a:cs typeface="Roboto"/>
              <a:sym typeface="Roboto"/>
            </a:endParaRPr>
          </a:p>
        </p:txBody>
      </p:sp>
      <p:sp>
        <p:nvSpPr>
          <p:cNvPr id="479" name="Google Shape;479;p59"/>
          <p:cNvSpPr txBox="1"/>
          <p:nvPr/>
        </p:nvSpPr>
        <p:spPr>
          <a:xfrm>
            <a:off x="266700" y="2815300"/>
            <a:ext cx="8458200" cy="4899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SzPts val="1800"/>
              <a:buFont typeface="Roboto"/>
              <a:buChar char="●"/>
            </a:pPr>
            <a:r>
              <a:rPr lang="en" sz="1800">
                <a:latin typeface="Courier New"/>
                <a:ea typeface="Courier New"/>
                <a:cs typeface="Courier New"/>
                <a:sym typeface="Courier New"/>
              </a:rPr>
              <a:t>flatten()</a:t>
            </a:r>
            <a:r>
              <a:rPr lang="en" sz="1800">
                <a:latin typeface="Roboto"/>
                <a:ea typeface="Roboto"/>
                <a:cs typeface="Roboto"/>
                <a:sym typeface="Roboto"/>
              </a:rPr>
              <a:t> returns a single list of all the elements of nested collections.</a:t>
            </a:r>
            <a:endParaRPr sz="1800">
              <a:latin typeface="Roboto"/>
              <a:ea typeface="Roboto"/>
              <a:cs typeface="Roboto"/>
              <a:sym typeface="Roboto"/>
            </a:endParaRPr>
          </a:p>
        </p:txBody>
      </p:sp>
      <p:sp>
        <p:nvSpPr>
          <p:cNvPr id="480" name="Google Shape;480;p59"/>
          <p:cNvSpPr txBox="1"/>
          <p:nvPr>
            <p:ph idx="1" type="body"/>
          </p:nvPr>
        </p:nvSpPr>
        <p:spPr>
          <a:xfrm>
            <a:off x="713375" y="1537600"/>
            <a:ext cx="4582500" cy="1125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numbers = setOf(</a:t>
            </a:r>
            <a:r>
              <a:rPr lang="en" sz="1800">
                <a:solidFill>
                  <a:srgbClr val="C53929"/>
                </a:solidFill>
                <a:latin typeface="Consolas"/>
                <a:ea typeface="Consolas"/>
                <a:cs typeface="Consolas"/>
                <a:sym typeface="Consolas"/>
              </a:rPr>
              <a:t>1</a:t>
            </a: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2</a:t>
            </a: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3</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5000"/>
              </a:lnSpc>
              <a:spcBef>
                <a:spcPts val="0"/>
              </a:spcBef>
              <a:spcAft>
                <a:spcPts val="0"/>
              </a:spcAft>
              <a:buNone/>
            </a:pPr>
            <a:r>
              <a:rPr lang="en" sz="1800">
                <a:latin typeface="Consolas"/>
                <a:ea typeface="Consolas"/>
                <a:cs typeface="Consolas"/>
                <a:sym typeface="Consolas"/>
              </a:rPr>
              <a:t>println(numbers.</a:t>
            </a:r>
            <a:r>
              <a:rPr b="1" lang="en" sz="1800">
                <a:latin typeface="Consolas"/>
                <a:ea typeface="Consolas"/>
                <a:cs typeface="Consolas"/>
                <a:sym typeface="Consolas"/>
              </a:rPr>
              <a:t>map</a:t>
            </a:r>
            <a:r>
              <a:rPr lang="en" sz="1800">
                <a:latin typeface="Consolas"/>
                <a:ea typeface="Consolas"/>
                <a:cs typeface="Consolas"/>
                <a:sym typeface="Consolas"/>
              </a:rPr>
              <a:t> { it * </a:t>
            </a:r>
            <a:r>
              <a:rPr lang="en" sz="1800">
                <a:solidFill>
                  <a:srgbClr val="C53929"/>
                </a:solidFill>
                <a:latin typeface="Consolas"/>
                <a:ea typeface="Consolas"/>
                <a:cs typeface="Consolas"/>
                <a:sym typeface="Consolas"/>
              </a:rPr>
              <a:t>3</a:t>
            </a: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15000"/>
              </a:lnSpc>
              <a:spcBef>
                <a:spcPts val="0"/>
              </a:spcBef>
              <a:spcAft>
                <a:spcPts val="0"/>
              </a:spcAft>
              <a:buNone/>
            </a:pPr>
            <a:r>
              <a:rPr lang="en" sz="1800">
                <a:solidFill>
                  <a:srgbClr val="1155CC"/>
                </a:solidFill>
                <a:latin typeface="Consolas"/>
                <a:ea typeface="Consolas"/>
                <a:cs typeface="Consolas"/>
                <a:sym typeface="Consolas"/>
              </a:rPr>
              <a:t>=&gt; [3, 6, 9]</a:t>
            </a:r>
            <a:endParaRPr sz="1800">
              <a:solidFill>
                <a:srgbClr val="1155CC"/>
              </a:solidFill>
              <a:latin typeface="Consolas"/>
              <a:ea typeface="Consolas"/>
              <a:cs typeface="Consolas"/>
              <a:sym typeface="Consolas"/>
            </a:endParaRPr>
          </a:p>
        </p:txBody>
      </p:sp>
      <p:sp>
        <p:nvSpPr>
          <p:cNvPr id="481" name="Google Shape;481;p59"/>
          <p:cNvSpPr txBox="1"/>
          <p:nvPr>
            <p:ph idx="1" type="body"/>
          </p:nvPr>
        </p:nvSpPr>
        <p:spPr>
          <a:xfrm>
            <a:off x="692700" y="3133675"/>
            <a:ext cx="8520600" cy="1568700"/>
          </a:xfrm>
          <a:prstGeom prst="rect">
            <a:avLst/>
          </a:prstGeom>
        </p:spPr>
        <p:txBody>
          <a:bodyPr anchorCtr="0" anchor="t" bIns="91425" lIns="91425" spcFirstLastPara="1" rIns="91425" wrap="square" tIns="91425">
            <a:noAutofit/>
          </a:bodyPr>
          <a:lstStyle/>
          <a:p>
            <a:pPr indent="0" lvl="0" marL="0" rtl="0" algn="l">
              <a:lnSpc>
                <a:spcPct val="115000"/>
              </a:lnSpc>
              <a:spcBef>
                <a:spcPts val="1000"/>
              </a:spcBef>
              <a:spcAft>
                <a:spcPts val="0"/>
              </a:spcAft>
              <a:buNone/>
            </a:pP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numberSets = listOf(setOf(</a:t>
            </a:r>
            <a:r>
              <a:rPr lang="en" sz="1800">
                <a:solidFill>
                  <a:srgbClr val="C53929"/>
                </a:solidFill>
                <a:latin typeface="Consolas"/>
                <a:ea typeface="Consolas"/>
                <a:cs typeface="Consolas"/>
                <a:sym typeface="Consolas"/>
              </a:rPr>
              <a:t>1</a:t>
            </a: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2</a:t>
            </a: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3</a:t>
            </a:r>
            <a:r>
              <a:rPr lang="en" sz="1800">
                <a:latin typeface="Consolas"/>
                <a:ea typeface="Consolas"/>
                <a:cs typeface="Consolas"/>
                <a:sym typeface="Consolas"/>
              </a:rPr>
              <a:t>), setOf(</a:t>
            </a:r>
            <a:r>
              <a:rPr lang="en" sz="1800">
                <a:solidFill>
                  <a:srgbClr val="C53929"/>
                </a:solidFill>
                <a:latin typeface="Consolas"/>
                <a:ea typeface="Consolas"/>
                <a:cs typeface="Consolas"/>
                <a:sym typeface="Consolas"/>
              </a:rPr>
              <a:t>4</a:t>
            </a: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5</a:t>
            </a:r>
            <a:r>
              <a:rPr lang="en" sz="1800">
                <a:latin typeface="Consolas"/>
                <a:ea typeface="Consolas"/>
                <a:cs typeface="Consolas"/>
                <a:sym typeface="Consolas"/>
              </a:rPr>
              <a:t>), setOf(</a:t>
            </a:r>
            <a:r>
              <a:rPr lang="en" sz="1800">
                <a:solidFill>
                  <a:srgbClr val="C53929"/>
                </a:solidFill>
                <a:latin typeface="Consolas"/>
                <a:ea typeface="Consolas"/>
                <a:cs typeface="Consolas"/>
                <a:sym typeface="Consolas"/>
              </a:rPr>
              <a:t>1</a:t>
            </a:r>
            <a:r>
              <a:rPr lang="en" sz="1800">
                <a:latin typeface="Consolas"/>
                <a:ea typeface="Consolas"/>
                <a:cs typeface="Consolas"/>
                <a:sym typeface="Consolas"/>
              </a:rPr>
              <a:t>, </a:t>
            </a:r>
            <a:r>
              <a:rPr lang="en" sz="1800">
                <a:solidFill>
                  <a:srgbClr val="C53929"/>
                </a:solidFill>
                <a:latin typeface="Consolas"/>
                <a:ea typeface="Consolas"/>
                <a:cs typeface="Consolas"/>
                <a:sym typeface="Consolas"/>
              </a:rPr>
              <a:t>2</a:t>
            </a:r>
            <a:r>
              <a:rPr lang="en" sz="1800">
                <a:latin typeface="Consolas"/>
                <a:ea typeface="Consolas"/>
                <a:cs typeface="Consolas"/>
                <a:sym typeface="Consolas"/>
              </a:rPr>
              <a:t>))</a:t>
            </a:r>
            <a:br>
              <a:rPr lang="en" sz="1800">
                <a:latin typeface="Consolas"/>
                <a:ea typeface="Consolas"/>
                <a:cs typeface="Consolas"/>
                <a:sym typeface="Consolas"/>
              </a:rPr>
            </a:br>
            <a:r>
              <a:rPr lang="en" sz="1800">
                <a:latin typeface="Consolas"/>
                <a:ea typeface="Consolas"/>
                <a:cs typeface="Consolas"/>
                <a:sym typeface="Consolas"/>
              </a:rPr>
              <a:t>println(numberSets.</a:t>
            </a:r>
            <a:r>
              <a:rPr b="1" lang="en" sz="1800">
                <a:latin typeface="Consolas"/>
                <a:ea typeface="Consolas"/>
                <a:cs typeface="Consolas"/>
                <a:sym typeface="Consolas"/>
              </a:rPr>
              <a:t>flatten()</a:t>
            </a:r>
            <a:r>
              <a:rPr lang="en" sz="1800">
                <a:latin typeface="Consolas"/>
                <a:ea typeface="Consolas"/>
                <a:cs typeface="Consolas"/>
                <a:sym typeface="Consolas"/>
              </a:rPr>
              <a:t>)</a:t>
            </a:r>
            <a:endParaRPr sz="1800">
              <a:latin typeface="Consolas"/>
              <a:ea typeface="Consolas"/>
              <a:cs typeface="Consolas"/>
              <a:sym typeface="Consolas"/>
            </a:endParaRPr>
          </a:p>
          <a:p>
            <a:pPr indent="0" lvl="0" marL="0" rtl="0" algn="l">
              <a:lnSpc>
                <a:spcPct val="115000"/>
              </a:lnSpc>
              <a:spcBef>
                <a:spcPts val="0"/>
              </a:spcBef>
              <a:spcAft>
                <a:spcPts val="0"/>
              </a:spcAft>
              <a:buNone/>
            </a:pPr>
            <a:r>
              <a:rPr lang="en" sz="1800">
                <a:solidFill>
                  <a:srgbClr val="1155CC"/>
                </a:solidFill>
                <a:latin typeface="Consolas"/>
                <a:ea typeface="Consolas"/>
                <a:cs typeface="Consolas"/>
                <a:sym typeface="Consolas"/>
              </a:rPr>
              <a:t>=&gt; [1, 2, 3, 4, 5, 1, 2]</a:t>
            </a:r>
            <a:endParaRPr sz="1800">
              <a:latin typeface="Consolas"/>
              <a:ea typeface="Consolas"/>
              <a:cs typeface="Consolas"/>
              <a:sym typeface="Consolas"/>
            </a:endParaRPr>
          </a:p>
          <a:p>
            <a:pPr indent="0" lvl="0" marL="0" rtl="0" algn="l">
              <a:lnSpc>
                <a:spcPct val="115000"/>
              </a:lnSpc>
              <a:spcBef>
                <a:spcPts val="1000"/>
              </a:spcBef>
              <a:spcAft>
                <a:spcPts val="0"/>
              </a:spcAft>
              <a:buNone/>
            </a:pPr>
            <a:r>
              <a:t/>
            </a:r>
            <a:endParaRPr sz="1800">
              <a:latin typeface="Consolas"/>
              <a:ea typeface="Consolas"/>
              <a:cs typeface="Consolas"/>
              <a:sym typeface="Consolas"/>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479"/>
                                        </p:tgtEl>
                                        <p:attrNameLst>
                                          <p:attrName>style.visibility</p:attrName>
                                        </p:attrNameLst>
                                      </p:cBhvr>
                                      <p:to>
                                        <p:strVal val="visible"/>
                                      </p:to>
                                    </p:set>
                                    <p:animEffect filter="fade" transition="in">
                                      <p:cBhvr>
                                        <p:cTn dur="1000"/>
                                        <p:tgtEl>
                                          <p:spTgt spid="479"/>
                                        </p:tgtEl>
                                      </p:cBhvr>
                                    </p:animEffect>
                                  </p:childTnLst>
                                </p:cTn>
                              </p:par>
                              <p:par>
                                <p:cTn fill="hold" nodeType="withEffect" presetClass="entr" presetID="10" presetSubtype="0">
                                  <p:stCondLst>
                                    <p:cond delay="0"/>
                                  </p:stCondLst>
                                  <p:childTnLst>
                                    <p:set>
                                      <p:cBhvr>
                                        <p:cTn dur="1" fill="hold">
                                          <p:stCondLst>
                                            <p:cond delay="0"/>
                                          </p:stCondLst>
                                        </p:cTn>
                                        <p:tgtEl>
                                          <p:spTgt spid="481"/>
                                        </p:tgtEl>
                                        <p:attrNameLst>
                                          <p:attrName>style.visibility</p:attrName>
                                        </p:attrNameLst>
                                      </p:cBhvr>
                                      <p:to>
                                        <p:strVal val="visible"/>
                                      </p:to>
                                    </p:set>
                                    <p:animEffect filter="fade" transition="in">
                                      <p:cBhvr>
                                        <p:cTn dur="1000"/>
                                        <p:tgtEl>
                                          <p:spTgt spid="481"/>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5" name="Shape 485"/>
        <p:cNvGrpSpPr/>
        <p:nvPr/>
      </p:nvGrpSpPr>
      <p:grpSpPr>
        <a:xfrm>
          <a:off x="0" y="0"/>
          <a:ext cx="0" cy="0"/>
          <a:chOff x="0" y="0"/>
          <a:chExt cx="0" cy="0"/>
        </a:xfrm>
      </p:grpSpPr>
      <p:sp>
        <p:nvSpPr>
          <p:cNvPr id="486" name="Google Shape;486;p60"/>
          <p:cNvSpPr txBox="1"/>
          <p:nvPr>
            <p:ph type="title"/>
          </p:nvPr>
        </p:nvSpPr>
        <p:spPr>
          <a:xfrm>
            <a:off x="311700" y="0"/>
            <a:ext cx="8520600" cy="46614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200"/>
              <a:t>Summary</a:t>
            </a:r>
            <a:endParaRPr sz="4200"/>
          </a:p>
        </p:txBody>
      </p:sp>
      <p:sp>
        <p:nvSpPr>
          <p:cNvPr id="487" name="Google Shape;487;p6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p6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493" name="Google Shape;493;p61"/>
          <p:cNvSpPr txBox="1"/>
          <p:nvPr>
            <p:ph idx="1" type="body"/>
          </p:nvPr>
        </p:nvSpPr>
        <p:spPr>
          <a:xfrm>
            <a:off x="311700" y="1475050"/>
            <a:ext cx="8554800" cy="3070200"/>
          </a:xfrm>
          <a:prstGeom prst="rect">
            <a:avLst/>
          </a:prstGeom>
          <a:ln>
            <a:noFill/>
          </a:ln>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Clr>
                <a:srgbClr val="1C4587"/>
              </a:buClr>
              <a:buSzPts val="2000"/>
              <a:buChar char="●"/>
            </a:pPr>
            <a:r>
              <a:rPr lang="en" sz="2000">
                <a:solidFill>
                  <a:srgbClr val="1C4587"/>
                </a:solidFill>
                <a:uFill>
                  <a:noFill/>
                </a:uFill>
                <a:hlinkClick action="ppaction://hlinksldjump" r:id="rId3">
                  <a:extLst>
                    <a:ext uri="{A12FA001-AC4F-418D-AE19-62706E023703}">
                      <ahyp:hlinkClr val="tx"/>
                    </a:ext>
                  </a:extLst>
                </a:hlinkClick>
              </a:rPr>
              <a:t>Create</a:t>
            </a:r>
            <a:r>
              <a:rPr lang="en" sz="2000">
                <a:solidFill>
                  <a:srgbClr val="1C4587"/>
                </a:solidFill>
                <a:uFill>
                  <a:noFill/>
                </a:uFill>
                <a:hlinkClick action="ppaction://hlinksldjump" r:id="rId4">
                  <a:extLst>
                    <a:ext uri="{A12FA001-AC4F-418D-AE19-62706E023703}">
                      <ahyp:hlinkClr val="tx"/>
                    </a:ext>
                  </a:extLst>
                </a:hlinkClick>
              </a:rPr>
              <a:t> a file and a </a:t>
            </a:r>
            <a:r>
              <a:rPr lang="en" sz="2000">
                <a:solidFill>
                  <a:srgbClr val="1C4587"/>
                </a:solidFill>
                <a:uFill>
                  <a:noFill/>
                </a:uFill>
                <a:latin typeface="Courier New"/>
                <a:ea typeface="Courier New"/>
                <a:cs typeface="Courier New"/>
                <a:sym typeface="Courier New"/>
                <a:hlinkClick action="ppaction://hlinksldjump" r:id="rId5">
                  <a:extLst>
                    <a:ext uri="{A12FA001-AC4F-418D-AE19-62706E023703}">
                      <ahyp:hlinkClr val="tx"/>
                    </a:ext>
                  </a:extLst>
                </a:hlinkClick>
              </a:rPr>
              <a:t>main()</a:t>
            </a:r>
            <a:r>
              <a:rPr lang="en" sz="2000">
                <a:solidFill>
                  <a:srgbClr val="1C4587"/>
                </a:solidFill>
                <a:uFill>
                  <a:noFill/>
                </a:uFill>
                <a:hlinkClick action="ppaction://hlinksldjump" r:id="rId6">
                  <a:extLst>
                    <a:ext uri="{A12FA001-AC4F-418D-AE19-62706E023703}">
                      <ahyp:hlinkClr val="tx"/>
                    </a:ext>
                  </a:extLst>
                </a:hlinkClick>
              </a:rPr>
              <a:t> function in your project, and run a program</a:t>
            </a:r>
            <a:endParaRPr sz="2000">
              <a:solidFill>
                <a:srgbClr val="1C4587"/>
              </a:solidFill>
            </a:endParaRPr>
          </a:p>
          <a:p>
            <a:pPr indent="-355600" lvl="0" marL="457200" rtl="0" algn="l">
              <a:lnSpc>
                <a:spcPct val="115000"/>
              </a:lnSpc>
              <a:spcBef>
                <a:spcPts val="400"/>
              </a:spcBef>
              <a:spcAft>
                <a:spcPts val="0"/>
              </a:spcAft>
              <a:buClr>
                <a:srgbClr val="1C4587"/>
              </a:buClr>
              <a:buSzPts val="2000"/>
              <a:buChar char="●"/>
            </a:pPr>
            <a:r>
              <a:rPr lang="en" sz="2000">
                <a:solidFill>
                  <a:srgbClr val="1C4587"/>
                </a:solidFill>
                <a:uFill>
                  <a:noFill/>
                </a:uFill>
                <a:hlinkClick action="ppaction://hlinksldjump" r:id="rId7">
                  <a:extLst>
                    <a:ext uri="{A12FA001-AC4F-418D-AE19-62706E023703}">
                      <ahyp:hlinkClr val="tx"/>
                    </a:ext>
                  </a:extLst>
                </a:hlinkClick>
              </a:rPr>
              <a:t>Pass arguments to the </a:t>
            </a:r>
            <a:r>
              <a:rPr lang="en" sz="2000">
                <a:solidFill>
                  <a:srgbClr val="1C4587"/>
                </a:solidFill>
                <a:uFill>
                  <a:noFill/>
                </a:uFill>
                <a:latin typeface="Courier New"/>
                <a:ea typeface="Courier New"/>
                <a:cs typeface="Courier New"/>
                <a:sym typeface="Courier New"/>
                <a:hlinkClick action="ppaction://hlinksldjump" r:id="rId8">
                  <a:extLst>
                    <a:ext uri="{A12FA001-AC4F-418D-AE19-62706E023703}">
                      <ahyp:hlinkClr val="tx"/>
                    </a:ext>
                  </a:extLst>
                </a:hlinkClick>
              </a:rPr>
              <a:t>main()</a:t>
            </a:r>
            <a:r>
              <a:rPr lang="en" sz="2000">
                <a:solidFill>
                  <a:srgbClr val="1C4587"/>
                </a:solidFill>
                <a:uFill>
                  <a:noFill/>
                </a:uFill>
                <a:hlinkClick action="ppaction://hlinksldjump" r:id="rId9">
                  <a:extLst>
                    <a:ext uri="{A12FA001-AC4F-418D-AE19-62706E023703}">
                      <ahyp:hlinkClr val="tx"/>
                    </a:ext>
                  </a:extLst>
                </a:hlinkClick>
              </a:rPr>
              <a:t> function</a:t>
            </a:r>
            <a:endParaRPr sz="2000">
              <a:solidFill>
                <a:srgbClr val="1C4587"/>
              </a:solidFill>
            </a:endParaRPr>
          </a:p>
          <a:p>
            <a:pPr indent="-355600" lvl="0" marL="457200" rtl="0" algn="l">
              <a:lnSpc>
                <a:spcPct val="115000"/>
              </a:lnSpc>
              <a:spcBef>
                <a:spcPts val="400"/>
              </a:spcBef>
              <a:spcAft>
                <a:spcPts val="0"/>
              </a:spcAft>
              <a:buClr>
                <a:srgbClr val="1C4587"/>
              </a:buClr>
              <a:buSzPts val="2000"/>
              <a:buChar char="●"/>
            </a:pPr>
            <a:r>
              <a:rPr lang="en" sz="2000">
                <a:solidFill>
                  <a:srgbClr val="1C4587"/>
                </a:solidFill>
                <a:uFill>
                  <a:noFill/>
                </a:uFill>
                <a:hlinkClick action="ppaction://hlinksldjump" r:id="rId10">
                  <a:extLst>
                    <a:ext uri="{A12FA001-AC4F-418D-AE19-62706E023703}">
                      <ahyp:hlinkClr val="tx"/>
                    </a:ext>
                  </a:extLst>
                </a:hlinkClick>
              </a:rPr>
              <a:t>Use the returned value of an expression</a:t>
            </a:r>
            <a:endParaRPr sz="2000">
              <a:solidFill>
                <a:srgbClr val="1C4587"/>
              </a:solidFill>
            </a:endParaRPr>
          </a:p>
          <a:p>
            <a:pPr indent="-355600" lvl="0" marL="457200" rtl="0" algn="l">
              <a:lnSpc>
                <a:spcPct val="115000"/>
              </a:lnSpc>
              <a:spcBef>
                <a:spcPts val="400"/>
              </a:spcBef>
              <a:spcAft>
                <a:spcPts val="0"/>
              </a:spcAft>
              <a:buClr>
                <a:srgbClr val="1C4587"/>
              </a:buClr>
              <a:buSzPts val="2000"/>
              <a:buChar char="●"/>
            </a:pPr>
            <a:r>
              <a:rPr lang="en" sz="2000">
                <a:solidFill>
                  <a:srgbClr val="1C4587"/>
                </a:solidFill>
                <a:uFill>
                  <a:noFill/>
                </a:uFill>
                <a:hlinkClick action="ppaction://hlinksldjump" r:id="rId11">
                  <a:extLst>
                    <a:ext uri="{A12FA001-AC4F-418D-AE19-62706E023703}">
                      <ahyp:hlinkClr val="tx"/>
                    </a:ext>
                  </a:extLst>
                </a:hlinkClick>
              </a:rPr>
              <a:t>Use default arguments to replace multiple versions of a function</a:t>
            </a:r>
            <a:endParaRPr sz="2000">
              <a:solidFill>
                <a:srgbClr val="1C4587"/>
              </a:solidFill>
            </a:endParaRPr>
          </a:p>
          <a:p>
            <a:pPr indent="-355600" lvl="0" marL="457200" rtl="0" algn="l">
              <a:lnSpc>
                <a:spcPct val="115000"/>
              </a:lnSpc>
              <a:spcBef>
                <a:spcPts val="400"/>
              </a:spcBef>
              <a:spcAft>
                <a:spcPts val="0"/>
              </a:spcAft>
              <a:buClr>
                <a:srgbClr val="1C4587"/>
              </a:buClr>
              <a:buSzPts val="2000"/>
              <a:buChar char="●"/>
            </a:pPr>
            <a:r>
              <a:rPr lang="en" sz="2000">
                <a:solidFill>
                  <a:srgbClr val="1C4587"/>
                </a:solidFill>
                <a:uFill>
                  <a:noFill/>
                </a:uFill>
                <a:hlinkClick action="ppaction://hlinksldjump" r:id="rId12">
                  <a:extLst>
                    <a:ext uri="{A12FA001-AC4F-418D-AE19-62706E023703}">
                      <ahyp:hlinkClr val="tx"/>
                    </a:ext>
                  </a:extLst>
                </a:hlinkClick>
              </a:rPr>
              <a:t>Use compact functions, to make code more readable</a:t>
            </a:r>
            <a:endParaRPr sz="2000">
              <a:solidFill>
                <a:srgbClr val="1C4587"/>
              </a:solidFill>
            </a:endParaRPr>
          </a:p>
          <a:p>
            <a:pPr indent="-355600" lvl="0" marL="457200" rtl="0" algn="l">
              <a:lnSpc>
                <a:spcPct val="115000"/>
              </a:lnSpc>
              <a:spcBef>
                <a:spcPts val="400"/>
              </a:spcBef>
              <a:spcAft>
                <a:spcPts val="0"/>
              </a:spcAft>
              <a:buClr>
                <a:srgbClr val="1C4587"/>
              </a:buClr>
              <a:buSzPts val="2000"/>
              <a:buChar char="●"/>
            </a:pPr>
            <a:r>
              <a:rPr lang="en" sz="2000">
                <a:solidFill>
                  <a:srgbClr val="1C4587"/>
                </a:solidFill>
                <a:uFill>
                  <a:noFill/>
                </a:uFill>
                <a:hlinkClick action="ppaction://hlinksldjump" r:id="rId13">
                  <a:extLst>
                    <a:ext uri="{A12FA001-AC4F-418D-AE19-62706E023703}">
                      <ahyp:hlinkClr val="tx"/>
                    </a:ext>
                  </a:extLst>
                </a:hlinkClick>
              </a:rPr>
              <a:t>Use lambdas and higher-order functions</a:t>
            </a:r>
            <a:endParaRPr sz="2000">
              <a:solidFill>
                <a:srgbClr val="1C4587"/>
              </a:solidFill>
            </a:endParaRPr>
          </a:p>
          <a:p>
            <a:pPr indent="-355600" lvl="0" marL="457200" rtl="0" algn="l">
              <a:lnSpc>
                <a:spcPct val="115000"/>
              </a:lnSpc>
              <a:spcBef>
                <a:spcPts val="400"/>
              </a:spcBef>
              <a:spcAft>
                <a:spcPts val="0"/>
              </a:spcAft>
              <a:buClr>
                <a:srgbClr val="1C4587"/>
              </a:buClr>
              <a:buSzPts val="2000"/>
              <a:buChar char="●"/>
            </a:pPr>
            <a:r>
              <a:rPr lang="en" sz="2000">
                <a:solidFill>
                  <a:srgbClr val="1C4587"/>
                </a:solidFill>
                <a:uFill>
                  <a:noFill/>
                </a:uFill>
                <a:hlinkClick action="ppaction://hlinksldjump" r:id="rId14">
                  <a:extLst>
                    <a:ext uri="{A12FA001-AC4F-418D-AE19-62706E023703}">
                      <ahyp:hlinkClr val="tx"/>
                    </a:ext>
                  </a:extLst>
                </a:hlinkClick>
              </a:rPr>
              <a:t>Use eager and lazy list filters</a:t>
            </a:r>
            <a:endParaRPr sz="2000">
              <a:solidFill>
                <a:srgbClr val="1C4587"/>
              </a:solidFill>
            </a:endParaRPr>
          </a:p>
          <a:p>
            <a:pPr indent="0" lvl="0" marL="0" rtl="0" algn="l">
              <a:lnSpc>
                <a:spcPct val="115000"/>
              </a:lnSpc>
              <a:spcBef>
                <a:spcPts val="400"/>
              </a:spcBef>
              <a:spcAft>
                <a:spcPts val="0"/>
              </a:spcAft>
              <a:buClr>
                <a:schemeClr val="dk1"/>
              </a:buClr>
              <a:buSzPts val="1100"/>
              <a:buFont typeface="Arial"/>
              <a:buNone/>
            </a:pPr>
            <a:r>
              <a:t/>
            </a:r>
            <a:endParaRPr sz="2000">
              <a:solidFill>
                <a:srgbClr val="1C4587"/>
              </a:solidFill>
            </a:endParaRPr>
          </a:p>
          <a:p>
            <a:pPr indent="0" lvl="0" marL="0" rtl="0" algn="l">
              <a:lnSpc>
                <a:spcPct val="115000"/>
              </a:lnSpc>
              <a:spcBef>
                <a:spcPts val="600"/>
              </a:spcBef>
              <a:spcAft>
                <a:spcPts val="600"/>
              </a:spcAft>
              <a:buNone/>
            </a:pPr>
            <a:r>
              <a:t/>
            </a:r>
            <a:endParaRPr sz="2000">
              <a:solidFill>
                <a:srgbClr val="1C4587"/>
              </a:solidFill>
            </a:endParaRPr>
          </a:p>
        </p:txBody>
      </p:sp>
      <p:sp>
        <p:nvSpPr>
          <p:cNvPr id="494" name="Google Shape;494;p6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95" name="Google Shape;495;p61"/>
          <p:cNvSpPr txBox="1"/>
          <p:nvPr/>
        </p:nvSpPr>
        <p:spPr>
          <a:xfrm>
            <a:off x="250900" y="1019300"/>
            <a:ext cx="4218300" cy="361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latin typeface="Roboto"/>
                <a:ea typeface="Roboto"/>
                <a:cs typeface="Roboto"/>
                <a:sym typeface="Roboto"/>
              </a:rPr>
              <a:t>In Lesson 2, you learned how to:</a:t>
            </a:r>
            <a:endParaRPr sz="2000">
              <a:latin typeface="Roboto"/>
              <a:ea typeface="Roboto"/>
              <a:cs typeface="Roboto"/>
              <a:sym typeface="Roboto"/>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9" name="Shape 499"/>
        <p:cNvGrpSpPr/>
        <p:nvPr/>
      </p:nvGrpSpPr>
      <p:grpSpPr>
        <a:xfrm>
          <a:off x="0" y="0"/>
          <a:ext cx="0" cy="0"/>
          <a:chOff x="0" y="0"/>
          <a:chExt cx="0" cy="0"/>
        </a:xfrm>
      </p:grpSpPr>
      <p:sp>
        <p:nvSpPr>
          <p:cNvPr id="500" name="Google Shape;500;p6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501" name="Google Shape;501;p6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502" name="Google Shape;502;p62"/>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0"/>
              </a:spcAft>
              <a:buNone/>
            </a:pPr>
            <a:r>
              <a:rPr lang="en" sz="2500" u="sng">
                <a:solidFill>
                  <a:schemeClr val="hlink"/>
                </a:solidFill>
                <a:hlinkClick r:id="rId3"/>
              </a:rPr>
              <a:t>Lesson 2: Functions</a:t>
            </a:r>
            <a:endParaRPr sz="2500">
              <a:solidFill>
                <a:schemeClr val="dk1"/>
              </a:solidFill>
            </a:endParaRPr>
          </a:p>
          <a:p>
            <a:pPr indent="0" lvl="0" marL="0" rtl="0" algn="l">
              <a:lnSpc>
                <a:spcPct val="115000"/>
              </a:lnSpc>
              <a:spcBef>
                <a:spcPts val="1000"/>
              </a:spcBef>
              <a:spcAft>
                <a:spcPts val="1000"/>
              </a:spcAft>
              <a:buNone/>
            </a:pPr>
            <a:r>
              <a:t/>
            </a:r>
            <a:endParaRPr sz="2500">
              <a:solidFill>
                <a:schemeClr val="dk1"/>
              </a:solidFill>
            </a:endParaRPr>
          </a:p>
        </p:txBody>
      </p:sp>
      <p:pic>
        <p:nvPicPr>
          <p:cNvPr id="503" name="Google Shape;503;p62"/>
          <p:cNvPicPr preferRelativeResize="0"/>
          <p:nvPr/>
        </p:nvPicPr>
        <p:blipFill rotWithShape="1">
          <a:blip r:embed="rId4">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6" name="Shape 106"/>
        <p:cNvGrpSpPr/>
        <p:nvPr/>
      </p:nvGrpSpPr>
      <p:grpSpPr>
        <a:xfrm>
          <a:off x="0" y="0"/>
          <a:ext cx="0" cy="0"/>
          <a:chOff x="0" y="0"/>
          <a:chExt cx="0" cy="0"/>
        </a:xfrm>
      </p:grpSpPr>
      <p:sp>
        <p:nvSpPr>
          <p:cNvPr id="107" name="Google Shape;107;p21"/>
          <p:cNvSpPr txBox="1"/>
          <p:nvPr>
            <p:ph type="title"/>
          </p:nvPr>
        </p:nvSpPr>
        <p:spPr>
          <a:xfrm>
            <a:off x="311700" y="2470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 new Kotlin file</a:t>
            </a:r>
            <a:endParaRPr/>
          </a:p>
        </p:txBody>
      </p:sp>
      <p:sp>
        <p:nvSpPr>
          <p:cNvPr id="108" name="Google Shape;108;p21"/>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In </a:t>
            </a:r>
            <a:r>
              <a:rPr lang="en" sz="1800">
                <a:solidFill>
                  <a:schemeClr val="dk1"/>
                </a:solidFill>
              </a:rPr>
              <a:t>IntelliJ IDEA's</a:t>
            </a:r>
            <a:r>
              <a:rPr lang="en" sz="1800"/>
              <a:t> Project pane, </a:t>
            </a:r>
            <a:r>
              <a:rPr lang="en" sz="1800">
                <a:solidFill>
                  <a:schemeClr val="dk1"/>
                </a:solidFill>
              </a:rPr>
              <a:t>under </a:t>
            </a:r>
            <a:r>
              <a:rPr b="1" lang="en" sz="1800">
                <a:solidFill>
                  <a:schemeClr val="dk1"/>
                </a:solidFill>
              </a:rPr>
              <a:t>Hello World</a:t>
            </a:r>
            <a:r>
              <a:rPr lang="en" sz="1800">
                <a:solidFill>
                  <a:schemeClr val="dk1"/>
                </a:solidFill>
              </a:rPr>
              <a:t>,</a:t>
            </a:r>
            <a:r>
              <a:rPr b="1" lang="en" sz="1800">
                <a:solidFill>
                  <a:schemeClr val="dk1"/>
                </a:solidFill>
              </a:rPr>
              <a:t> </a:t>
            </a:r>
            <a:r>
              <a:rPr lang="en" sz="1800"/>
              <a:t>right-click the </a:t>
            </a:r>
            <a:r>
              <a:rPr lang="en" sz="1800">
                <a:latin typeface="Courier New"/>
                <a:ea typeface="Courier New"/>
                <a:cs typeface="Courier New"/>
                <a:sym typeface="Courier New"/>
              </a:rPr>
              <a:t>src</a:t>
            </a:r>
            <a:r>
              <a:rPr lang="en" sz="1800"/>
              <a:t> folder. </a:t>
            </a:r>
            <a:endParaRPr sz="1800"/>
          </a:p>
          <a:p>
            <a:pPr indent="-342900" lvl="0" marL="457200" rtl="0" algn="l">
              <a:spcBef>
                <a:spcPts val="1000"/>
              </a:spcBef>
              <a:spcAft>
                <a:spcPts val="0"/>
              </a:spcAft>
              <a:buSzPts val="1800"/>
              <a:buChar char="●"/>
            </a:pPr>
            <a:r>
              <a:rPr lang="en" sz="1800"/>
              <a:t>Select </a:t>
            </a:r>
            <a:r>
              <a:rPr b="1" lang="en" sz="1800"/>
              <a:t>New &gt; Kotlin File/Class</a:t>
            </a:r>
            <a:r>
              <a:rPr lang="en" sz="1800"/>
              <a:t>.</a:t>
            </a:r>
            <a:endParaRPr sz="1800"/>
          </a:p>
          <a:p>
            <a:pPr indent="-342900" lvl="0" marL="457200" rtl="0" algn="l">
              <a:spcBef>
                <a:spcPts val="0"/>
              </a:spcBef>
              <a:spcAft>
                <a:spcPts val="0"/>
              </a:spcAft>
              <a:buSzPts val="1800"/>
              <a:buChar char="●"/>
            </a:pPr>
            <a:r>
              <a:rPr lang="en" sz="1800"/>
              <a:t>Select </a:t>
            </a:r>
            <a:r>
              <a:rPr b="1" lang="en" sz="1800"/>
              <a:t>File</a:t>
            </a:r>
            <a:r>
              <a:rPr lang="en" sz="1800"/>
              <a:t>, name the file </a:t>
            </a:r>
            <a:r>
              <a:rPr lang="en" sz="1800">
                <a:latin typeface="Courier New"/>
                <a:ea typeface="Courier New"/>
                <a:cs typeface="Courier New"/>
                <a:sym typeface="Courier New"/>
              </a:rPr>
              <a:t>Hello,</a:t>
            </a:r>
            <a:r>
              <a:rPr lang="en" sz="1800"/>
              <a:t> and press </a:t>
            </a:r>
            <a:r>
              <a:rPr b="1" lang="en" sz="1800"/>
              <a:t>Enter</a:t>
            </a:r>
            <a:r>
              <a:rPr lang="en" sz="1800"/>
              <a:t>.</a:t>
            </a:r>
            <a:endParaRPr sz="1800"/>
          </a:p>
          <a:p>
            <a:pPr indent="0" lvl="0" marL="457200" rtl="0" algn="l">
              <a:spcBef>
                <a:spcPts val="1000"/>
              </a:spcBef>
              <a:spcAft>
                <a:spcPts val="0"/>
              </a:spcAft>
              <a:buNone/>
            </a:pPr>
            <a:r>
              <a:t/>
            </a:r>
            <a:endParaRPr sz="1800"/>
          </a:p>
          <a:p>
            <a:pPr indent="0" lvl="0" marL="0" rtl="0" algn="l">
              <a:spcBef>
                <a:spcPts val="1000"/>
              </a:spcBef>
              <a:spcAft>
                <a:spcPts val="0"/>
              </a:spcAft>
              <a:buNone/>
            </a:pPr>
            <a:r>
              <a:t/>
            </a:r>
            <a:endParaRPr sz="1800"/>
          </a:p>
          <a:p>
            <a:pPr indent="0" lvl="0" marL="0" rtl="0" algn="l">
              <a:spcBef>
                <a:spcPts val="1000"/>
              </a:spcBef>
              <a:spcAft>
                <a:spcPts val="0"/>
              </a:spcAft>
              <a:buNone/>
            </a:pPr>
            <a:r>
              <a:t/>
            </a:r>
            <a:endParaRPr sz="1800"/>
          </a:p>
          <a:p>
            <a:pPr indent="0" lvl="0" marL="0" rtl="0" algn="l">
              <a:spcBef>
                <a:spcPts val="1000"/>
              </a:spcBef>
              <a:spcAft>
                <a:spcPts val="0"/>
              </a:spcAft>
              <a:buNone/>
            </a:pPr>
            <a:r>
              <a:t/>
            </a:r>
            <a:endParaRPr sz="1800"/>
          </a:p>
          <a:p>
            <a:pPr indent="0" lvl="0" marL="0" rtl="0" algn="l">
              <a:spcBef>
                <a:spcPts val="1000"/>
              </a:spcBef>
              <a:spcAft>
                <a:spcPts val="0"/>
              </a:spcAft>
              <a:buClr>
                <a:schemeClr val="dk1"/>
              </a:buClr>
              <a:buSzPts val="1100"/>
              <a:buFont typeface="Arial"/>
              <a:buNone/>
            </a:pPr>
            <a:r>
              <a:t/>
            </a:r>
            <a:endParaRPr sz="1800"/>
          </a:p>
          <a:p>
            <a:pPr indent="0" lvl="0" marL="0" rtl="0" algn="l">
              <a:spcBef>
                <a:spcPts val="1000"/>
              </a:spcBef>
              <a:spcAft>
                <a:spcPts val="0"/>
              </a:spcAft>
              <a:buNone/>
            </a:pPr>
            <a:r>
              <a:t/>
            </a:r>
            <a:endParaRPr/>
          </a:p>
        </p:txBody>
      </p:sp>
      <p:sp>
        <p:nvSpPr>
          <p:cNvPr id="109" name="Google Shape;109;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10" name="Google Shape;110;p21"/>
          <p:cNvPicPr preferRelativeResize="0"/>
          <p:nvPr/>
        </p:nvPicPr>
        <p:blipFill>
          <a:blip r:embed="rId3">
            <a:alphaModFix/>
          </a:blip>
          <a:stretch>
            <a:fillRect/>
          </a:stretch>
        </p:blipFill>
        <p:spPr>
          <a:xfrm>
            <a:off x="888550" y="2304794"/>
            <a:ext cx="3717105" cy="210726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4" name="Shape 114"/>
        <p:cNvGrpSpPr/>
        <p:nvPr/>
      </p:nvGrpSpPr>
      <p:grpSpPr>
        <a:xfrm>
          <a:off x="0" y="0"/>
          <a:ext cx="0" cy="0"/>
          <a:chOff x="0" y="0"/>
          <a:chExt cx="0" cy="0"/>
        </a:xfrm>
      </p:grpSpPr>
      <p:sp>
        <p:nvSpPr>
          <p:cNvPr id="115" name="Google Shape;115;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 Kotlin file</a:t>
            </a:r>
            <a:endParaRPr/>
          </a:p>
        </p:txBody>
      </p:sp>
      <p:sp>
        <p:nvSpPr>
          <p:cNvPr id="116" name="Google Shape;116;p22"/>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Clr>
                <a:schemeClr val="dk1"/>
              </a:buClr>
              <a:buSzPts val="1100"/>
              <a:buFont typeface="Arial"/>
              <a:buNone/>
            </a:pPr>
            <a:r>
              <a:rPr lang="en" sz="1800"/>
              <a:t>You should now see a file in the </a:t>
            </a:r>
            <a:r>
              <a:rPr lang="en" sz="1800">
                <a:latin typeface="Courier New"/>
                <a:ea typeface="Courier New"/>
                <a:cs typeface="Courier New"/>
                <a:sym typeface="Courier New"/>
              </a:rPr>
              <a:t>src</a:t>
            </a:r>
            <a:r>
              <a:rPr lang="en" sz="1800"/>
              <a:t> folder called </a:t>
            </a:r>
            <a:r>
              <a:rPr lang="en" sz="1800">
                <a:latin typeface="Courier New"/>
                <a:ea typeface="Courier New"/>
                <a:cs typeface="Courier New"/>
                <a:sym typeface="Courier New"/>
              </a:rPr>
              <a:t>Hello</a:t>
            </a:r>
            <a:r>
              <a:rPr lang="en" sz="1800">
                <a:latin typeface="Courier New"/>
                <a:ea typeface="Courier New"/>
                <a:cs typeface="Courier New"/>
                <a:sym typeface="Courier New"/>
              </a:rPr>
              <a:t>.</a:t>
            </a:r>
            <a:r>
              <a:rPr lang="en" sz="1800">
                <a:latin typeface="Courier New"/>
                <a:ea typeface="Courier New"/>
                <a:cs typeface="Courier New"/>
                <a:sym typeface="Courier New"/>
              </a:rPr>
              <a:t>kt</a:t>
            </a:r>
            <a:r>
              <a:rPr lang="en" sz="1800"/>
              <a:t>.</a:t>
            </a:r>
            <a:endParaRPr sz="1800"/>
          </a:p>
          <a:p>
            <a:pPr indent="0" lvl="0" marL="0" rtl="0" algn="l">
              <a:spcBef>
                <a:spcPts val="1000"/>
              </a:spcBef>
              <a:spcAft>
                <a:spcPts val="0"/>
              </a:spcAft>
              <a:buClr>
                <a:schemeClr val="dk1"/>
              </a:buClr>
              <a:buSzPts val="1100"/>
              <a:buFont typeface="Arial"/>
              <a:buNone/>
            </a:pPr>
            <a:r>
              <a:t/>
            </a:r>
            <a:endParaRPr sz="1800"/>
          </a:p>
          <a:p>
            <a:pPr indent="0" lvl="0" marL="0" rtl="0" algn="l">
              <a:spcBef>
                <a:spcPts val="1000"/>
              </a:spcBef>
              <a:spcAft>
                <a:spcPts val="0"/>
              </a:spcAft>
              <a:buNone/>
            </a:pPr>
            <a:r>
              <a:t/>
            </a:r>
            <a:endParaRPr sz="1800"/>
          </a:p>
          <a:p>
            <a:pPr indent="0" lvl="0" marL="457200" rtl="0" algn="l">
              <a:spcBef>
                <a:spcPts val="1000"/>
              </a:spcBef>
              <a:spcAft>
                <a:spcPts val="0"/>
              </a:spcAft>
              <a:buNone/>
            </a:pPr>
            <a:r>
              <a:t/>
            </a:r>
            <a:endParaRPr sz="1800"/>
          </a:p>
          <a:p>
            <a:pPr indent="0" lvl="0" marL="0" rtl="0" algn="l">
              <a:spcBef>
                <a:spcPts val="1000"/>
              </a:spcBef>
              <a:spcAft>
                <a:spcPts val="0"/>
              </a:spcAft>
              <a:buNone/>
            </a:pPr>
            <a:r>
              <a:t/>
            </a:r>
            <a:endParaRPr sz="1800"/>
          </a:p>
          <a:p>
            <a:pPr indent="0" lvl="0" marL="0" rtl="0" algn="l">
              <a:spcBef>
                <a:spcPts val="1000"/>
              </a:spcBef>
              <a:spcAft>
                <a:spcPts val="0"/>
              </a:spcAft>
              <a:buNone/>
            </a:pPr>
            <a:r>
              <a:t/>
            </a:r>
            <a:endParaRPr sz="1800"/>
          </a:p>
          <a:p>
            <a:pPr indent="0" lvl="0" marL="0" rtl="0" algn="l">
              <a:spcBef>
                <a:spcPts val="1000"/>
              </a:spcBef>
              <a:spcAft>
                <a:spcPts val="0"/>
              </a:spcAft>
              <a:buNone/>
            </a:pPr>
            <a:r>
              <a:t/>
            </a:r>
            <a:endParaRPr sz="1800"/>
          </a:p>
          <a:p>
            <a:pPr indent="0" lvl="0" marL="0" rtl="0" algn="l">
              <a:spcBef>
                <a:spcPts val="1000"/>
              </a:spcBef>
              <a:spcAft>
                <a:spcPts val="0"/>
              </a:spcAft>
              <a:buNone/>
            </a:pPr>
            <a:r>
              <a:t/>
            </a:r>
            <a:endParaRPr sz="1800"/>
          </a:p>
          <a:p>
            <a:pPr indent="0" lvl="0" marL="0" rtl="0" algn="l">
              <a:spcBef>
                <a:spcPts val="1000"/>
              </a:spcBef>
              <a:spcAft>
                <a:spcPts val="0"/>
              </a:spcAft>
              <a:buNone/>
            </a:pPr>
            <a:r>
              <a:t/>
            </a:r>
            <a:endParaRPr/>
          </a:p>
        </p:txBody>
      </p:sp>
      <p:sp>
        <p:nvSpPr>
          <p:cNvPr id="117" name="Google Shape;117;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18" name="Google Shape;118;p22"/>
          <p:cNvPicPr preferRelativeResize="0"/>
          <p:nvPr/>
        </p:nvPicPr>
        <p:blipFill>
          <a:blip r:embed="rId3">
            <a:alphaModFix/>
          </a:blip>
          <a:stretch>
            <a:fillRect/>
          </a:stretch>
        </p:blipFill>
        <p:spPr>
          <a:xfrm>
            <a:off x="404163" y="1774525"/>
            <a:ext cx="3057525" cy="24955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2" name="Shape 122"/>
        <p:cNvGrpSpPr/>
        <p:nvPr/>
      </p:nvGrpSpPr>
      <p:grpSpPr>
        <a:xfrm>
          <a:off x="0" y="0"/>
          <a:ext cx="0" cy="0"/>
          <a:chOff x="0" y="0"/>
          <a:chExt cx="0" cy="0"/>
        </a:xfrm>
      </p:grpSpPr>
      <p:sp>
        <p:nvSpPr>
          <p:cNvPr id="123" name="Google Shape;123;p2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Create a main() function</a:t>
            </a:r>
            <a:endParaRPr/>
          </a:p>
        </p:txBody>
      </p:sp>
      <p:sp>
        <p:nvSpPr>
          <p:cNvPr id="124" name="Google Shape;124;p23"/>
          <p:cNvSpPr txBox="1"/>
          <p:nvPr>
            <p:ph idx="1" type="body"/>
          </p:nvPr>
        </p:nvSpPr>
        <p:spPr>
          <a:xfrm>
            <a:off x="311700" y="1685875"/>
            <a:ext cx="8520600" cy="19977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1800"/>
              <a:t>In the </a:t>
            </a:r>
            <a:r>
              <a:rPr lang="en" sz="1800">
                <a:latin typeface="Courier New"/>
                <a:ea typeface="Courier New"/>
                <a:cs typeface="Courier New"/>
                <a:sym typeface="Courier New"/>
              </a:rPr>
              <a:t>Hello.kt</a:t>
            </a:r>
            <a:r>
              <a:rPr lang="en" sz="1800"/>
              <a:t> file:</a:t>
            </a:r>
            <a:endParaRPr sz="1800"/>
          </a:p>
          <a:p>
            <a:pPr indent="0" lvl="0" marL="0" rtl="0" algn="l">
              <a:spcBef>
                <a:spcPts val="100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main(args: Array&lt;String&gt;) {</a:t>
            </a:r>
            <a:endParaRPr sz="1800">
              <a:solidFill>
                <a:srgbClr val="37474F"/>
              </a:solidFill>
              <a:latin typeface="Consolas"/>
              <a:ea typeface="Consolas"/>
              <a:cs typeface="Consolas"/>
              <a:sym typeface="Consolas"/>
            </a:endParaRPr>
          </a:p>
          <a:p>
            <a:pPr indent="0" lvl="0" marL="0" rtl="0" algn="l">
              <a:spcBef>
                <a:spcPts val="100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    println(</a:t>
            </a:r>
            <a:r>
              <a:rPr lang="en" sz="1800">
                <a:solidFill>
                  <a:srgbClr val="388E3C"/>
                </a:solidFill>
                <a:latin typeface="Consolas"/>
                <a:ea typeface="Consolas"/>
                <a:cs typeface="Consolas"/>
                <a:sym typeface="Consolas"/>
              </a:rPr>
              <a:t>"Hello, world!"</a:t>
            </a:r>
            <a:r>
              <a:rPr lang="en" sz="1800">
                <a:solidFill>
                  <a:srgbClr val="37474F"/>
                </a:solidFill>
                <a:latin typeface="Consolas"/>
                <a:ea typeface="Consolas"/>
                <a:cs typeface="Consolas"/>
                <a:sym typeface="Consolas"/>
              </a:rPr>
              <a:t>)</a:t>
            </a:r>
            <a:endParaRPr sz="18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a:p>
            <a:pPr indent="0" lvl="0" marL="0" rtl="0" algn="l">
              <a:spcBef>
                <a:spcPts val="1000"/>
              </a:spcBef>
              <a:spcAft>
                <a:spcPts val="0"/>
              </a:spcAft>
              <a:buNone/>
            </a:pPr>
            <a:r>
              <a:t/>
            </a:r>
            <a:endParaRPr sz="1800"/>
          </a:p>
          <a:p>
            <a:pPr indent="0" lvl="0" marL="457200" rtl="0" algn="l">
              <a:spcBef>
                <a:spcPts val="1000"/>
              </a:spcBef>
              <a:spcAft>
                <a:spcPts val="0"/>
              </a:spcAft>
              <a:buNone/>
            </a:pPr>
            <a:r>
              <a:t/>
            </a:r>
            <a:endParaRPr sz="1800"/>
          </a:p>
          <a:p>
            <a:pPr indent="0" lvl="0" marL="0" rtl="0" algn="l">
              <a:spcBef>
                <a:spcPts val="1000"/>
              </a:spcBef>
              <a:spcAft>
                <a:spcPts val="0"/>
              </a:spcAft>
              <a:buNone/>
            </a:pPr>
            <a:r>
              <a:t/>
            </a:r>
            <a:endParaRPr sz="1800"/>
          </a:p>
          <a:p>
            <a:pPr indent="0" lvl="0" marL="0" rtl="0" algn="l">
              <a:spcBef>
                <a:spcPts val="1000"/>
              </a:spcBef>
              <a:spcAft>
                <a:spcPts val="0"/>
              </a:spcAft>
              <a:buNone/>
            </a:pPr>
            <a:r>
              <a:t/>
            </a:r>
            <a:endParaRPr sz="1800"/>
          </a:p>
          <a:p>
            <a:pPr indent="0" lvl="0" marL="0" rtl="0" algn="l">
              <a:spcBef>
                <a:spcPts val="1000"/>
              </a:spcBef>
              <a:spcAft>
                <a:spcPts val="0"/>
              </a:spcAft>
              <a:buNone/>
            </a:pPr>
            <a:r>
              <a:t/>
            </a:r>
            <a:endParaRPr sz="1800"/>
          </a:p>
          <a:p>
            <a:pPr indent="0" lvl="0" marL="0" rtl="0" algn="l">
              <a:spcBef>
                <a:spcPts val="1000"/>
              </a:spcBef>
              <a:spcAft>
                <a:spcPts val="0"/>
              </a:spcAft>
              <a:buNone/>
            </a:pPr>
            <a:r>
              <a:t/>
            </a:r>
            <a:endParaRPr sz="1800"/>
          </a:p>
          <a:p>
            <a:pPr indent="0" lvl="0" marL="0" rtl="0" algn="l">
              <a:spcBef>
                <a:spcPts val="1000"/>
              </a:spcBef>
              <a:spcAft>
                <a:spcPts val="0"/>
              </a:spcAft>
              <a:buNone/>
            </a:pPr>
            <a:r>
              <a:t/>
            </a:r>
            <a:endParaRPr/>
          </a:p>
        </p:txBody>
      </p:sp>
      <p:sp>
        <p:nvSpPr>
          <p:cNvPr id="125" name="Google Shape;125;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6" name="Google Shape;126;p23"/>
          <p:cNvSpPr txBox="1"/>
          <p:nvPr/>
        </p:nvSpPr>
        <p:spPr>
          <a:xfrm>
            <a:off x="311700" y="4028500"/>
            <a:ext cx="8520600" cy="419700"/>
          </a:xfrm>
          <a:prstGeom prst="rect">
            <a:avLst/>
          </a:prstGeom>
          <a:solidFill>
            <a:srgbClr val="D6F0FF"/>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3C4043"/>
                </a:solidFill>
                <a:latin typeface="Roboto"/>
                <a:ea typeface="Roboto"/>
                <a:cs typeface="Roboto"/>
                <a:sym typeface="Roboto"/>
              </a:rPr>
              <a:t>The </a:t>
            </a:r>
            <a:r>
              <a:rPr lang="en" sz="1800">
                <a:solidFill>
                  <a:srgbClr val="3C4043"/>
                </a:solidFill>
                <a:latin typeface="Roboto"/>
                <a:ea typeface="Roboto"/>
                <a:cs typeface="Roboto"/>
                <a:sym typeface="Roboto"/>
              </a:rPr>
              <a:t>args</a:t>
            </a:r>
            <a:r>
              <a:rPr lang="en" sz="1800">
                <a:solidFill>
                  <a:srgbClr val="3C4043"/>
                </a:solidFill>
                <a:latin typeface="Roboto"/>
                <a:ea typeface="Roboto"/>
                <a:cs typeface="Roboto"/>
                <a:sym typeface="Roboto"/>
              </a:rPr>
              <a:t> in the </a:t>
            </a:r>
            <a:r>
              <a:rPr lang="en" sz="1800">
                <a:solidFill>
                  <a:srgbClr val="3C4043"/>
                </a:solidFill>
                <a:latin typeface="Courier New"/>
                <a:ea typeface="Courier New"/>
                <a:cs typeface="Courier New"/>
                <a:sym typeface="Courier New"/>
              </a:rPr>
              <a:t>main()</a:t>
            </a:r>
            <a:r>
              <a:rPr lang="en" sz="1800">
                <a:solidFill>
                  <a:srgbClr val="3C4043"/>
                </a:solidFill>
                <a:latin typeface="Roboto"/>
                <a:ea typeface="Roboto"/>
                <a:cs typeface="Roboto"/>
                <a:sym typeface="Roboto"/>
              </a:rPr>
              <a:t> function are optional.</a:t>
            </a:r>
            <a:endParaRPr sz="1800">
              <a:solidFill>
                <a:srgbClr val="3C4043"/>
              </a:solidFill>
              <a:latin typeface="Roboto"/>
              <a:ea typeface="Roboto"/>
              <a:cs typeface="Roboto"/>
              <a:sym typeface="Roboto"/>
            </a:endParaRPr>
          </a:p>
        </p:txBody>
      </p:sp>
      <p:sp>
        <p:nvSpPr>
          <p:cNvPr id="127" name="Google Shape;127;p23"/>
          <p:cNvSpPr txBox="1"/>
          <p:nvPr/>
        </p:nvSpPr>
        <p:spPr>
          <a:xfrm>
            <a:off x="300900" y="1255700"/>
            <a:ext cx="8520600" cy="501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Courier New"/>
                <a:ea typeface="Courier New"/>
                <a:cs typeface="Courier New"/>
                <a:sym typeface="Courier New"/>
              </a:rPr>
              <a:t>main()</a:t>
            </a:r>
            <a:r>
              <a:rPr lang="en" sz="1800">
                <a:latin typeface="Roboto"/>
                <a:ea typeface="Roboto"/>
                <a:cs typeface="Roboto"/>
                <a:sym typeface="Roboto"/>
              </a:rPr>
              <a:t> is the entry point for execution for a Kotlin program.</a:t>
            </a:r>
            <a:endParaRPr sz="1800">
              <a:latin typeface="Roboto"/>
              <a:ea typeface="Roboto"/>
              <a:cs typeface="Roboto"/>
              <a:sym typeface="Robo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Run your Kotlin program</a:t>
            </a:r>
            <a:endParaRPr/>
          </a:p>
        </p:txBody>
      </p:sp>
      <p:sp>
        <p:nvSpPr>
          <p:cNvPr id="133" name="Google Shape;133;p24"/>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To run your program, </a:t>
            </a:r>
            <a:r>
              <a:rPr lang="en" sz="1800"/>
              <a:t>click the </a:t>
            </a:r>
            <a:r>
              <a:rPr lang="en" sz="1800"/>
              <a:t>Run icon (  ) to the left of the </a:t>
            </a:r>
            <a:r>
              <a:rPr lang="en" sz="1800">
                <a:latin typeface="Courier New"/>
                <a:ea typeface="Courier New"/>
                <a:cs typeface="Courier New"/>
                <a:sym typeface="Courier New"/>
              </a:rPr>
              <a:t>main()</a:t>
            </a:r>
            <a:r>
              <a:rPr lang="en" sz="1800"/>
              <a:t> function.</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t/>
            </a:r>
            <a:endParaRPr sz="1800"/>
          </a:p>
          <a:p>
            <a:pPr indent="0" lvl="0" marL="0" rtl="0" algn="l">
              <a:spcBef>
                <a:spcPts val="0"/>
              </a:spcBef>
              <a:spcAft>
                <a:spcPts val="0"/>
              </a:spcAft>
              <a:buClr>
                <a:schemeClr val="dk1"/>
              </a:buClr>
              <a:buSzPts val="1100"/>
              <a:buFont typeface="Arial"/>
              <a:buNone/>
            </a:pPr>
            <a:r>
              <a:t/>
            </a:r>
            <a:endParaRPr sz="1800"/>
          </a:p>
          <a:p>
            <a:pPr indent="0" lvl="0" marL="0" rtl="0" algn="l">
              <a:spcBef>
                <a:spcPts val="0"/>
              </a:spcBef>
              <a:spcAft>
                <a:spcPts val="0"/>
              </a:spcAft>
              <a:buClr>
                <a:schemeClr val="dk1"/>
              </a:buClr>
              <a:buSzPts val="1100"/>
              <a:buFont typeface="Arial"/>
              <a:buNone/>
            </a:pPr>
            <a:r>
              <a:t/>
            </a:r>
            <a:endParaRPr sz="1800"/>
          </a:p>
          <a:p>
            <a:pPr indent="0" lvl="0" marL="0" rtl="0" algn="l">
              <a:spcBef>
                <a:spcPts val="1000"/>
              </a:spcBef>
              <a:spcAft>
                <a:spcPts val="0"/>
              </a:spcAft>
              <a:buClr>
                <a:schemeClr val="dk1"/>
              </a:buClr>
              <a:buSzPts val="1100"/>
              <a:buFont typeface="Arial"/>
              <a:buNone/>
            </a:pPr>
            <a:r>
              <a:rPr lang="en" sz="1800"/>
              <a:t>IntelliJ IDEA runs </a:t>
            </a:r>
            <a:r>
              <a:rPr lang="en" sz="1800">
                <a:solidFill>
                  <a:schemeClr val="dk1"/>
                </a:solidFill>
              </a:rPr>
              <a:t>the program</a:t>
            </a:r>
            <a:r>
              <a:rPr lang="en" sz="1800"/>
              <a:t>, and </a:t>
            </a:r>
            <a:r>
              <a:rPr lang="en" sz="1800"/>
              <a:t>displays t</a:t>
            </a:r>
            <a:r>
              <a:rPr lang="en" sz="1800"/>
              <a:t>he results</a:t>
            </a:r>
            <a:r>
              <a:rPr lang="en" sz="1800"/>
              <a:t> in the console</a:t>
            </a:r>
            <a:r>
              <a:rPr lang="en" sz="1800"/>
              <a:t>.</a:t>
            </a:r>
            <a:endParaRPr sz="1800"/>
          </a:p>
          <a:p>
            <a:pPr indent="0" lvl="0" marL="0" rtl="0" algn="l">
              <a:spcBef>
                <a:spcPts val="0"/>
              </a:spcBef>
              <a:spcAft>
                <a:spcPts val="0"/>
              </a:spcAft>
              <a:buClr>
                <a:schemeClr val="dk1"/>
              </a:buClr>
              <a:buSzPts val="1100"/>
              <a:buFont typeface="Arial"/>
              <a:buNone/>
            </a:pPr>
            <a:r>
              <a:t/>
            </a:r>
            <a:endParaRPr sz="1800"/>
          </a:p>
        </p:txBody>
      </p:sp>
      <p:sp>
        <p:nvSpPr>
          <p:cNvPr id="134" name="Google Shape;134;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5" name="Google Shape;135;p24"/>
          <p:cNvSpPr/>
          <p:nvPr/>
        </p:nvSpPr>
        <p:spPr>
          <a:xfrm rot="5400000">
            <a:off x="4448805" y="1265625"/>
            <a:ext cx="159300" cy="119400"/>
          </a:xfrm>
          <a:prstGeom prst="triangle">
            <a:avLst>
              <a:gd fmla="val 50000" name="adj"/>
            </a:avLst>
          </a:prstGeom>
          <a:solidFill>
            <a:srgbClr val="4CAF5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36" name="Google Shape;136;p24"/>
          <p:cNvPicPr preferRelativeResize="0"/>
          <p:nvPr/>
        </p:nvPicPr>
        <p:blipFill>
          <a:blip r:embed="rId3">
            <a:alphaModFix/>
          </a:blip>
          <a:stretch>
            <a:fillRect/>
          </a:stretch>
        </p:blipFill>
        <p:spPr>
          <a:xfrm>
            <a:off x="423455" y="1577758"/>
            <a:ext cx="5014698" cy="1158631"/>
          </a:xfrm>
          <a:prstGeom prst="rect">
            <a:avLst/>
          </a:prstGeom>
          <a:noFill/>
          <a:ln>
            <a:noFill/>
          </a:ln>
        </p:spPr>
      </p:pic>
      <p:pic>
        <p:nvPicPr>
          <p:cNvPr id="137" name="Google Shape;137;p24"/>
          <p:cNvPicPr preferRelativeResize="0"/>
          <p:nvPr/>
        </p:nvPicPr>
        <p:blipFill>
          <a:blip r:embed="rId4">
            <a:alphaModFix/>
          </a:blip>
          <a:stretch>
            <a:fillRect/>
          </a:stretch>
        </p:blipFill>
        <p:spPr>
          <a:xfrm>
            <a:off x="423450" y="3277898"/>
            <a:ext cx="7019925" cy="12597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sp>
        <p:nvSpPr>
          <p:cNvPr id="142" name="Google Shape;142;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Pass arguments to main()</a:t>
            </a:r>
            <a:endParaRPr/>
          </a:p>
        </p:txBody>
      </p:sp>
      <p:sp>
        <p:nvSpPr>
          <p:cNvPr id="143" name="Google Shape;143;p25"/>
          <p:cNvSpPr txBox="1"/>
          <p:nvPr>
            <p:ph idx="1" type="body"/>
          </p:nvPr>
        </p:nvSpPr>
        <p:spPr>
          <a:xfrm>
            <a:off x="311700" y="1440750"/>
            <a:ext cx="8590500" cy="393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800"/>
              <a:t>Select </a:t>
            </a:r>
            <a:r>
              <a:rPr b="1" lang="en" sz="1800"/>
              <a:t>Run &gt; Edit Configurations</a:t>
            </a:r>
            <a:r>
              <a:rPr lang="en" sz="1800"/>
              <a:t> to open the </a:t>
            </a:r>
            <a:r>
              <a:rPr b="1" lang="en" sz="1800"/>
              <a:t>Run/Debug Configurations </a:t>
            </a:r>
            <a:r>
              <a:rPr lang="en" sz="1800"/>
              <a:t>window.</a:t>
            </a:r>
            <a:endParaRPr sz="1800"/>
          </a:p>
          <a:p>
            <a:pPr indent="0" lvl="0" marL="0" rtl="0" algn="l">
              <a:spcBef>
                <a:spcPts val="1000"/>
              </a:spcBef>
              <a:spcAft>
                <a:spcPts val="0"/>
              </a:spcAft>
              <a:buNone/>
            </a:pPr>
            <a:r>
              <a:t/>
            </a:r>
            <a:endParaRPr sz="1800"/>
          </a:p>
          <a:p>
            <a:pPr indent="0" lvl="0" marL="0" rtl="0" algn="l">
              <a:spcBef>
                <a:spcPts val="1000"/>
              </a:spcBef>
              <a:spcAft>
                <a:spcPts val="0"/>
              </a:spcAft>
              <a:buClr>
                <a:schemeClr val="dk1"/>
              </a:buClr>
              <a:buSzPts val="1100"/>
              <a:buFont typeface="Arial"/>
              <a:buNone/>
            </a:pPr>
            <a:r>
              <a:t/>
            </a:r>
            <a:endParaRPr sz="1800"/>
          </a:p>
          <a:p>
            <a:pPr indent="0" lvl="0" marL="0" rtl="0" algn="l">
              <a:spcBef>
                <a:spcPts val="1000"/>
              </a:spcBef>
              <a:spcAft>
                <a:spcPts val="0"/>
              </a:spcAft>
              <a:buNone/>
            </a:pPr>
            <a:r>
              <a:t/>
            </a:r>
            <a:endParaRPr/>
          </a:p>
        </p:txBody>
      </p:sp>
      <p:sp>
        <p:nvSpPr>
          <p:cNvPr id="144" name="Google Shape;144;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45" name="Google Shape;145;p25"/>
          <p:cNvPicPr preferRelativeResize="0"/>
          <p:nvPr/>
        </p:nvPicPr>
        <p:blipFill>
          <a:blip r:embed="rId3">
            <a:alphaModFix/>
          </a:blip>
          <a:stretch>
            <a:fillRect/>
          </a:stretch>
        </p:blipFill>
        <p:spPr>
          <a:xfrm>
            <a:off x="401500" y="2067550"/>
            <a:ext cx="3076575" cy="14668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